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63" r:id="rId15"/>
    <p:sldId id="265" r:id="rId16"/>
  </p:sldIdLst>
  <p:sldSz cx="18288000" cy="10287000"/>
  <p:notesSz cx="6858000" cy="9144000"/>
  <p:embeddedFontLst>
    <p:embeddedFont>
      <p:font typeface="Open Sans" panose="020B0606030504020204" pitchFamily="34" charset="0"/>
      <p:regular r:id="rId18"/>
      <p:bold r:id="rId19"/>
      <p:italic r:id="rId20"/>
      <p:boldItalic r:id="rId21"/>
    </p:embeddedFont>
    <p:embeddedFont>
      <p:font typeface="Open Sauce" panose="020B060402020202020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Source Code Pro" panose="020B0309030403020204" pitchFamily="49" charset="0"/>
      <p:regular r:id="rId27"/>
      <p:bold r:id="rId28"/>
      <p:italic r:id="rId29"/>
      <p:boldItalic r:id="rId30"/>
    </p:embeddedFont>
    <p:embeddedFont>
      <p:font typeface="Open Sauce Bold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72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3C5AFF-FD09-42CF-BE96-B73E5F63B246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D77959-CB22-472C-84FA-12C7227800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3032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77959-CB22-472C-84FA-12C7227800D5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0479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77959-CB22-472C-84FA-12C7227800D5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4391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77959-CB22-472C-84FA-12C7227800D5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8504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77959-CB22-472C-84FA-12C7227800D5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7765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77959-CB22-472C-84FA-12C7227800D5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4216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77959-CB22-472C-84FA-12C7227800D5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6097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77959-CB22-472C-84FA-12C7227800D5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2002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77959-CB22-472C-84FA-12C7227800D5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1943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77959-CB22-472C-84FA-12C7227800D5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1021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111" b="-13111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11919670" y="1748693"/>
            <a:ext cx="5602127" cy="1418941"/>
            <a:chOff x="0" y="0"/>
            <a:chExt cx="1604509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04509" cy="406400"/>
            </a:xfrm>
            <a:custGeom>
              <a:avLst/>
              <a:gdLst/>
              <a:ahLst/>
              <a:cxnLst/>
              <a:rect l="l" t="t" r="r" b="b"/>
              <a:pathLst>
                <a:path w="1604509" h="406400">
                  <a:moveTo>
                    <a:pt x="1401309" y="0"/>
                  </a:moveTo>
                  <a:cubicBezTo>
                    <a:pt x="1513533" y="0"/>
                    <a:pt x="1604509" y="90976"/>
                    <a:pt x="1604509" y="203200"/>
                  </a:cubicBezTo>
                  <a:cubicBezTo>
                    <a:pt x="1604509" y="315424"/>
                    <a:pt x="1513533" y="406400"/>
                    <a:pt x="140130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51000"/>
                  </a:srgbClr>
                </a:gs>
                <a:gs pos="100000">
                  <a:srgbClr val="2C49B4">
                    <a:alpha val="51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604509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4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253678" y="4090409"/>
            <a:ext cx="934110" cy="934110"/>
          </a:xfrm>
          <a:custGeom>
            <a:avLst/>
            <a:gdLst/>
            <a:ahLst/>
            <a:cxnLst/>
            <a:rect l="l" t="t" r="r" b="b"/>
            <a:pathLst>
              <a:path w="934110" h="934110">
                <a:moveTo>
                  <a:pt x="0" y="0"/>
                </a:moveTo>
                <a:lnTo>
                  <a:pt x="934111" y="0"/>
                </a:lnTo>
                <a:lnTo>
                  <a:pt x="934111" y="934110"/>
                </a:lnTo>
                <a:lnTo>
                  <a:pt x="0" y="934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52600" y="3492616"/>
            <a:ext cx="12174380" cy="6796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637"/>
              </a:lnSpc>
            </a:pPr>
            <a:r>
              <a:rPr lang="en-GB" sz="8551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Electric Vehicle Sales </a:t>
            </a:r>
            <a:r>
              <a:rPr lang="en-GB" sz="8551" b="1" dirty="0" smtClean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 India </a:t>
            </a:r>
            <a:r>
              <a:rPr lang="en-GB" sz="4000" b="1" dirty="0" smtClean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(by 01.01.2024)</a:t>
            </a:r>
          </a:p>
          <a:p>
            <a:pPr>
              <a:lnSpc>
                <a:spcPts val="10637"/>
              </a:lnSpc>
            </a:pPr>
            <a:endParaRPr lang="en-GB" sz="4000" b="1" dirty="0" smtClean="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>
              <a:lnSpc>
                <a:spcPts val="10637"/>
              </a:lnSpc>
            </a:pPr>
            <a:endParaRPr lang="en-GB" sz="4000" b="1" dirty="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>
              <a:lnSpc>
                <a:spcPts val="10637"/>
              </a:lnSpc>
            </a:pPr>
            <a:r>
              <a:rPr lang="en-GB" sz="2400" b="1" dirty="0" smtClean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By Danish Iqbal</a:t>
            </a:r>
            <a:endParaRPr lang="en-US" sz="2400" b="1" dirty="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20"/>
          <p:cNvSpPr txBox="1"/>
          <p:nvPr/>
        </p:nvSpPr>
        <p:spPr>
          <a:xfrm>
            <a:off x="2957372" y="495300"/>
            <a:ext cx="12373256" cy="861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9"/>
              </a:lnSpc>
            </a:pPr>
            <a:r>
              <a:rPr lang="en-GB" sz="4278" b="1" dirty="0">
                <a:solidFill>
                  <a:srgbClr val="064FB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Querying the Database – EV Sales by State</a:t>
            </a:r>
            <a:endParaRPr lang="en-US" sz="4278" b="1" dirty="0">
              <a:solidFill>
                <a:srgbClr val="064FB8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818856" y="4393015"/>
            <a:ext cx="466542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Monitor Economic Indicators</a:t>
            </a:r>
          </a:p>
        </p:txBody>
      </p:sp>
      <p:sp>
        <p:nvSpPr>
          <p:cNvPr id="27" name="Freeform 27"/>
          <p:cNvSpPr/>
          <p:nvPr/>
        </p:nvSpPr>
        <p:spPr>
          <a:xfrm flipH="1">
            <a:off x="13511139" y="6708925"/>
            <a:ext cx="5982013" cy="3958281"/>
          </a:xfrm>
          <a:custGeom>
            <a:avLst/>
            <a:gdLst/>
            <a:ahLst/>
            <a:cxnLst/>
            <a:rect l="l" t="t" r="r" b="b"/>
            <a:pathLst>
              <a:path w="5982013" h="3958281">
                <a:moveTo>
                  <a:pt x="5982012" y="0"/>
                </a:moveTo>
                <a:lnTo>
                  <a:pt x="0" y="0"/>
                </a:lnTo>
                <a:lnTo>
                  <a:pt x="0" y="3958281"/>
                </a:lnTo>
                <a:lnTo>
                  <a:pt x="5982012" y="3958281"/>
                </a:lnTo>
                <a:lnTo>
                  <a:pt x="5982012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flipV="1">
            <a:off x="-1389681" y="-330424"/>
            <a:ext cx="5982013" cy="3958281"/>
          </a:xfrm>
          <a:custGeom>
            <a:avLst/>
            <a:gdLst/>
            <a:ahLst/>
            <a:cxnLst/>
            <a:rect l="l" t="t" r="r" b="b"/>
            <a:pathLst>
              <a:path w="5982013" h="3958281">
                <a:moveTo>
                  <a:pt x="0" y="3958281"/>
                </a:moveTo>
                <a:lnTo>
                  <a:pt x="5982013" y="3958281"/>
                </a:lnTo>
                <a:lnTo>
                  <a:pt x="5982013" y="0"/>
                </a:lnTo>
                <a:lnTo>
                  <a:pt x="0" y="0"/>
                </a:lnTo>
                <a:lnTo>
                  <a:pt x="0" y="3958281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TextBox 1"/>
          <p:cNvSpPr txBox="1"/>
          <p:nvPr/>
        </p:nvSpPr>
        <p:spPr>
          <a:xfrm>
            <a:off x="3352800" y="1562100"/>
            <a:ext cx="1143000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5. </a:t>
            </a:r>
            <a:r>
              <a:rPr lang="en-GB" b="1" dirty="0" smtClean="0">
                <a:latin typeface="Source Code Pro" panose="020B0309030403020204" pitchFamily="49" charset="0"/>
                <a:ea typeface="Source Code Pro" panose="020B0309030403020204" pitchFamily="49" charset="0"/>
              </a:rPr>
              <a:t>Compare </a:t>
            </a:r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personal vs commercial vs others usage</a:t>
            </a:r>
            <a:r>
              <a:rPr lang="en-GB" b="1" dirty="0" smtClean="0">
                <a:latin typeface="Source Code Pro" panose="020B0309030403020204" pitchFamily="49" charset="0"/>
                <a:ea typeface="Source Code Pro" panose="020B0309030403020204" pitchFamily="49" charset="0"/>
              </a:rPr>
              <a:t>:</a:t>
            </a:r>
          </a:p>
          <a:p>
            <a:endParaRPr lang="en-GB" b="1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SELECT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SUM(</a:t>
            </a:r>
            <a:r>
              <a:rPr lang="en-GB" b="1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EV_Sales_Quantity</a:t>
            </a:r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) AS </a:t>
            </a:r>
            <a:r>
              <a:rPr lang="en-GB" b="1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total_sales</a:t>
            </a:r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,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'Personal' AS category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FROM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</a:t>
            </a:r>
            <a:r>
              <a:rPr lang="en-GB" b="1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ev_sales</a:t>
            </a:r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WHERE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</a:t>
            </a:r>
            <a:r>
              <a:rPr lang="en-GB" b="1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vehicle_type</a:t>
            </a:r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LIKE '%Personal%'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UNION ALL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SELECT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SUM(</a:t>
            </a:r>
            <a:r>
              <a:rPr lang="en-GB" b="1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EV_Sales_Quantity</a:t>
            </a:r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) AS </a:t>
            </a:r>
            <a:r>
              <a:rPr lang="en-GB" b="1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total_sales</a:t>
            </a:r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,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'Commercial' AS category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FROM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</a:t>
            </a:r>
            <a:r>
              <a:rPr lang="en-GB" b="1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ev_sales</a:t>
            </a:r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WHERE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</a:t>
            </a:r>
            <a:r>
              <a:rPr lang="en-GB" b="1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vehicle_type</a:t>
            </a:r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NOT LIKE '%Personal%'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AND </a:t>
            </a:r>
            <a:r>
              <a:rPr lang="en-GB" b="1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vehicle_type</a:t>
            </a:r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&lt;&gt; 'Others'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UNION ALL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SELECT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SUM(</a:t>
            </a:r>
            <a:r>
              <a:rPr lang="en-GB" b="1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EV_Sales_Quantity</a:t>
            </a:r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) AS </a:t>
            </a:r>
            <a:r>
              <a:rPr lang="en-GB" b="1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total_sales</a:t>
            </a:r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,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'Others' AS category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FROM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</a:t>
            </a:r>
            <a:r>
              <a:rPr lang="en-GB" b="1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ev_sales</a:t>
            </a:r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WHERE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</a:t>
            </a:r>
            <a:r>
              <a:rPr lang="en-GB" b="1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vehicle_type</a:t>
            </a:r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LIKE '%Others%'</a:t>
            </a:r>
          </a:p>
          <a:p>
            <a:endParaRPr lang="en-GB" b="1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endParaRPr lang="en-IN" b="1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9400" y="3627857"/>
            <a:ext cx="5638800" cy="265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5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20"/>
          <p:cNvSpPr txBox="1"/>
          <p:nvPr/>
        </p:nvSpPr>
        <p:spPr>
          <a:xfrm>
            <a:off x="2957372" y="495300"/>
            <a:ext cx="12373256" cy="861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9"/>
              </a:lnSpc>
            </a:pPr>
            <a:r>
              <a:rPr lang="en-GB" sz="4278" b="1" dirty="0">
                <a:solidFill>
                  <a:srgbClr val="064FB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Querying the Database – EV Sales by State</a:t>
            </a:r>
            <a:endParaRPr lang="en-US" sz="4278" b="1" dirty="0">
              <a:solidFill>
                <a:srgbClr val="064FB8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818856" y="4393015"/>
            <a:ext cx="466542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Monitor Economic Indicators</a:t>
            </a:r>
          </a:p>
        </p:txBody>
      </p:sp>
      <p:sp>
        <p:nvSpPr>
          <p:cNvPr id="27" name="Freeform 27"/>
          <p:cNvSpPr/>
          <p:nvPr/>
        </p:nvSpPr>
        <p:spPr>
          <a:xfrm flipH="1">
            <a:off x="13511139" y="6708925"/>
            <a:ext cx="5982013" cy="3958281"/>
          </a:xfrm>
          <a:custGeom>
            <a:avLst/>
            <a:gdLst/>
            <a:ahLst/>
            <a:cxnLst/>
            <a:rect l="l" t="t" r="r" b="b"/>
            <a:pathLst>
              <a:path w="5982013" h="3958281">
                <a:moveTo>
                  <a:pt x="5982012" y="0"/>
                </a:moveTo>
                <a:lnTo>
                  <a:pt x="0" y="0"/>
                </a:lnTo>
                <a:lnTo>
                  <a:pt x="0" y="3958281"/>
                </a:lnTo>
                <a:lnTo>
                  <a:pt x="5982012" y="3958281"/>
                </a:lnTo>
                <a:lnTo>
                  <a:pt x="5982012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flipV="1">
            <a:off x="-1389681" y="-330424"/>
            <a:ext cx="5982013" cy="3958281"/>
          </a:xfrm>
          <a:custGeom>
            <a:avLst/>
            <a:gdLst/>
            <a:ahLst/>
            <a:cxnLst/>
            <a:rect l="l" t="t" r="r" b="b"/>
            <a:pathLst>
              <a:path w="5982013" h="3958281">
                <a:moveTo>
                  <a:pt x="0" y="3958281"/>
                </a:moveTo>
                <a:lnTo>
                  <a:pt x="5982013" y="3958281"/>
                </a:lnTo>
                <a:lnTo>
                  <a:pt x="5982013" y="0"/>
                </a:lnTo>
                <a:lnTo>
                  <a:pt x="0" y="0"/>
                </a:lnTo>
                <a:lnTo>
                  <a:pt x="0" y="3958281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TextBox 1"/>
          <p:cNvSpPr txBox="1"/>
          <p:nvPr/>
        </p:nvSpPr>
        <p:spPr>
          <a:xfrm>
            <a:off x="3352800" y="1562100"/>
            <a:ext cx="11430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6. </a:t>
            </a:r>
            <a:r>
              <a:rPr lang="en-GB" b="1" dirty="0" smtClean="0">
                <a:latin typeface="Source Code Pro" panose="020B0309030403020204" pitchFamily="49" charset="0"/>
                <a:ea typeface="Source Code Pro" panose="020B0309030403020204" pitchFamily="49" charset="0"/>
              </a:rPr>
              <a:t>Identify </a:t>
            </a:r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most popular vehicle types</a:t>
            </a:r>
            <a:r>
              <a:rPr lang="en-GB" b="1" dirty="0" smtClean="0">
                <a:latin typeface="Source Code Pro" panose="020B0309030403020204" pitchFamily="49" charset="0"/>
                <a:ea typeface="Source Code Pro" panose="020B0309030403020204" pitchFamily="49" charset="0"/>
              </a:rPr>
              <a:t>.</a:t>
            </a:r>
          </a:p>
          <a:p>
            <a:endParaRPr lang="en-GB" b="1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SELECT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</a:t>
            </a:r>
            <a:r>
              <a:rPr lang="en-GB" b="1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Vehicle_category</a:t>
            </a:r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,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</a:t>
            </a:r>
            <a:r>
              <a:rPr lang="en-GB" b="1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Vehicle_Type</a:t>
            </a:r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,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SUM(</a:t>
            </a:r>
            <a:r>
              <a:rPr lang="en-GB" b="1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EV_Sales_Quantity</a:t>
            </a:r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) AS </a:t>
            </a:r>
            <a:r>
              <a:rPr lang="en-GB" b="1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total_sales</a:t>
            </a:r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FROM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</a:t>
            </a:r>
            <a:r>
              <a:rPr lang="en-GB" b="1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ev_sales</a:t>
            </a:r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GROUP BY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</a:t>
            </a:r>
            <a:r>
              <a:rPr lang="en-GB" b="1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Vehicle_category</a:t>
            </a:r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,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</a:t>
            </a:r>
            <a:r>
              <a:rPr lang="en-GB" b="1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Vehicle_type</a:t>
            </a:r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ORDER BY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</a:t>
            </a:r>
            <a:r>
              <a:rPr lang="en-GB" b="1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total_sales</a:t>
            </a:r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DESC;</a:t>
            </a:r>
          </a:p>
          <a:p>
            <a:endParaRPr lang="en-GB" b="1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endParaRPr lang="en-GB" b="1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endParaRPr lang="en-IN" b="1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2522" y="1617528"/>
            <a:ext cx="6490140" cy="489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5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20"/>
          <p:cNvSpPr txBox="1"/>
          <p:nvPr/>
        </p:nvSpPr>
        <p:spPr>
          <a:xfrm>
            <a:off x="2957372" y="495300"/>
            <a:ext cx="12373256" cy="861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9"/>
              </a:lnSpc>
            </a:pPr>
            <a:r>
              <a:rPr lang="en-GB" sz="4278" b="1" dirty="0">
                <a:solidFill>
                  <a:srgbClr val="064FB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Querying the Database – EV Sales by State</a:t>
            </a:r>
            <a:endParaRPr lang="en-US" sz="4278" b="1" dirty="0">
              <a:solidFill>
                <a:srgbClr val="064FB8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818856" y="4393015"/>
            <a:ext cx="466542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Monitor Economic Indicators</a:t>
            </a:r>
          </a:p>
        </p:txBody>
      </p:sp>
      <p:sp>
        <p:nvSpPr>
          <p:cNvPr id="27" name="Freeform 27"/>
          <p:cNvSpPr/>
          <p:nvPr/>
        </p:nvSpPr>
        <p:spPr>
          <a:xfrm flipH="1">
            <a:off x="13511139" y="6708925"/>
            <a:ext cx="5982013" cy="3958281"/>
          </a:xfrm>
          <a:custGeom>
            <a:avLst/>
            <a:gdLst/>
            <a:ahLst/>
            <a:cxnLst/>
            <a:rect l="l" t="t" r="r" b="b"/>
            <a:pathLst>
              <a:path w="5982013" h="3958281">
                <a:moveTo>
                  <a:pt x="5982012" y="0"/>
                </a:moveTo>
                <a:lnTo>
                  <a:pt x="0" y="0"/>
                </a:lnTo>
                <a:lnTo>
                  <a:pt x="0" y="3958281"/>
                </a:lnTo>
                <a:lnTo>
                  <a:pt x="5982012" y="3958281"/>
                </a:lnTo>
                <a:lnTo>
                  <a:pt x="5982012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flipV="1">
            <a:off x="-1389681" y="-330424"/>
            <a:ext cx="5982013" cy="3958281"/>
          </a:xfrm>
          <a:custGeom>
            <a:avLst/>
            <a:gdLst/>
            <a:ahLst/>
            <a:cxnLst/>
            <a:rect l="l" t="t" r="r" b="b"/>
            <a:pathLst>
              <a:path w="5982013" h="3958281">
                <a:moveTo>
                  <a:pt x="0" y="3958281"/>
                </a:moveTo>
                <a:lnTo>
                  <a:pt x="5982013" y="3958281"/>
                </a:lnTo>
                <a:lnTo>
                  <a:pt x="5982013" y="0"/>
                </a:lnTo>
                <a:lnTo>
                  <a:pt x="0" y="0"/>
                </a:lnTo>
                <a:lnTo>
                  <a:pt x="0" y="3958281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TextBox 1"/>
          <p:cNvSpPr txBox="1"/>
          <p:nvPr/>
        </p:nvSpPr>
        <p:spPr>
          <a:xfrm>
            <a:off x="3352800" y="1562100"/>
            <a:ext cx="11430000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7. </a:t>
            </a:r>
            <a:r>
              <a:rPr lang="en-GB" b="1" dirty="0" smtClean="0">
                <a:latin typeface="Source Code Pro" panose="020B0309030403020204" pitchFamily="49" charset="0"/>
                <a:ea typeface="Source Code Pro" panose="020B0309030403020204" pitchFamily="49" charset="0"/>
              </a:rPr>
              <a:t>Most </a:t>
            </a:r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popular vehicle type in each </a:t>
            </a:r>
            <a:r>
              <a:rPr lang="en-GB" b="1" dirty="0" smtClean="0">
                <a:latin typeface="Source Code Pro" panose="020B0309030403020204" pitchFamily="49" charset="0"/>
                <a:ea typeface="Source Code Pro" panose="020B0309030403020204" pitchFamily="49" charset="0"/>
              </a:rPr>
              <a:t>state</a:t>
            </a:r>
          </a:p>
          <a:p>
            <a:endParaRPr lang="en-GB" b="1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SELECT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state,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</a:t>
            </a:r>
            <a:r>
              <a:rPr lang="en-GB" b="1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vehicle_type</a:t>
            </a:r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,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</a:t>
            </a:r>
            <a:r>
              <a:rPr lang="en-GB" b="1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total_sales</a:t>
            </a:r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FROM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(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SELECT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state,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SUM(</a:t>
            </a:r>
            <a:r>
              <a:rPr lang="en-GB" b="1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EV_Sales_Quantity</a:t>
            </a:r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) AS </a:t>
            </a:r>
            <a:r>
              <a:rPr lang="en-GB" b="1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total_sales</a:t>
            </a:r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,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</a:t>
            </a:r>
            <a:r>
              <a:rPr lang="en-GB" b="1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vehicle_type</a:t>
            </a:r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,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RANK() OVER (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PARTITION BY state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ORDER BY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    SUM(</a:t>
            </a:r>
            <a:r>
              <a:rPr lang="en-GB" b="1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EV_Sales_Quantity</a:t>
            </a:r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) DESC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) AS </a:t>
            </a:r>
            <a:r>
              <a:rPr lang="en-GB" b="1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sales_rank</a:t>
            </a:r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FROM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</a:t>
            </a:r>
            <a:r>
              <a:rPr lang="en-GB" b="1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ev_sales</a:t>
            </a:r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GROUP BY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state,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</a:t>
            </a:r>
            <a:r>
              <a:rPr lang="en-GB" b="1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vehicle_type</a:t>
            </a:r>
            <a:endParaRPr lang="en-GB" b="1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) AS sales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WHERE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</a:t>
            </a:r>
            <a:r>
              <a:rPr lang="en-GB" b="1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sales_rank</a:t>
            </a:r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= 1;</a:t>
            </a:r>
          </a:p>
          <a:p>
            <a:endParaRPr lang="en-IN" b="1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9980" y="1562100"/>
            <a:ext cx="5155445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3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20"/>
          <p:cNvSpPr txBox="1"/>
          <p:nvPr/>
        </p:nvSpPr>
        <p:spPr>
          <a:xfrm>
            <a:off x="2957372" y="495300"/>
            <a:ext cx="12373256" cy="861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9"/>
              </a:lnSpc>
            </a:pPr>
            <a:r>
              <a:rPr lang="en-GB" sz="4278" b="1" dirty="0" smtClean="0">
                <a:solidFill>
                  <a:srgbClr val="064FB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Power BI Dashboard</a:t>
            </a:r>
            <a:endParaRPr lang="en-US" sz="4278" b="1" dirty="0">
              <a:solidFill>
                <a:srgbClr val="064FB8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818856" y="4393015"/>
            <a:ext cx="466542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Monitor Economic Indicators</a:t>
            </a:r>
          </a:p>
        </p:txBody>
      </p:sp>
      <p:sp>
        <p:nvSpPr>
          <p:cNvPr id="27" name="Freeform 27"/>
          <p:cNvSpPr/>
          <p:nvPr/>
        </p:nvSpPr>
        <p:spPr>
          <a:xfrm flipH="1">
            <a:off x="13511139" y="6708925"/>
            <a:ext cx="5982013" cy="3958281"/>
          </a:xfrm>
          <a:custGeom>
            <a:avLst/>
            <a:gdLst/>
            <a:ahLst/>
            <a:cxnLst/>
            <a:rect l="l" t="t" r="r" b="b"/>
            <a:pathLst>
              <a:path w="5982013" h="3958281">
                <a:moveTo>
                  <a:pt x="5982012" y="0"/>
                </a:moveTo>
                <a:lnTo>
                  <a:pt x="0" y="0"/>
                </a:lnTo>
                <a:lnTo>
                  <a:pt x="0" y="3958281"/>
                </a:lnTo>
                <a:lnTo>
                  <a:pt x="5982012" y="3958281"/>
                </a:lnTo>
                <a:lnTo>
                  <a:pt x="5982012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flipV="1">
            <a:off x="-1389681" y="-330424"/>
            <a:ext cx="5982013" cy="3958281"/>
          </a:xfrm>
          <a:custGeom>
            <a:avLst/>
            <a:gdLst/>
            <a:ahLst/>
            <a:cxnLst/>
            <a:rect l="l" t="t" r="r" b="b"/>
            <a:pathLst>
              <a:path w="5982013" h="3958281">
                <a:moveTo>
                  <a:pt x="0" y="3958281"/>
                </a:moveTo>
                <a:lnTo>
                  <a:pt x="5982013" y="3958281"/>
                </a:lnTo>
                <a:lnTo>
                  <a:pt x="5982013" y="0"/>
                </a:lnTo>
                <a:lnTo>
                  <a:pt x="0" y="0"/>
                </a:lnTo>
                <a:lnTo>
                  <a:pt x="0" y="3958281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923" y="1485900"/>
            <a:ext cx="14364153" cy="807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8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01" y="0"/>
            <a:ext cx="18276699" cy="4659912"/>
            <a:chOff x="0" y="0"/>
            <a:chExt cx="2831539" cy="7219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539" cy="721942"/>
            </a:xfrm>
            <a:custGeom>
              <a:avLst/>
              <a:gdLst/>
              <a:ahLst/>
              <a:cxnLst/>
              <a:rect l="l" t="t" r="r" b="b"/>
              <a:pathLst>
                <a:path w="2831539" h="721942">
                  <a:moveTo>
                    <a:pt x="0" y="0"/>
                  </a:moveTo>
                  <a:lnTo>
                    <a:pt x="2831539" y="0"/>
                  </a:lnTo>
                  <a:lnTo>
                    <a:pt x="2831539" y="721942"/>
                  </a:lnTo>
                  <a:lnTo>
                    <a:pt x="0" y="721942"/>
                  </a:lnTo>
                  <a:close/>
                </a:path>
              </a:pathLst>
            </a:custGeom>
            <a:blipFill>
              <a:blip r:embed="rId2"/>
              <a:stretch>
                <a:fillRect t="-80655" b="-80655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371342" y="1028700"/>
            <a:ext cx="6144869" cy="3631212"/>
            <a:chOff x="0" y="0"/>
            <a:chExt cx="812800" cy="48031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480311"/>
            </a:xfrm>
            <a:custGeom>
              <a:avLst/>
              <a:gdLst/>
              <a:ahLst/>
              <a:cxnLst/>
              <a:rect l="l" t="t" r="r" b="b"/>
              <a:pathLst>
                <a:path w="812800" h="480311">
                  <a:moveTo>
                    <a:pt x="0" y="0"/>
                  </a:moveTo>
                  <a:lnTo>
                    <a:pt x="812800" y="0"/>
                  </a:lnTo>
                  <a:lnTo>
                    <a:pt x="812800" y="480311"/>
                  </a:lnTo>
                  <a:lnTo>
                    <a:pt x="0" y="480311"/>
                  </a:lnTo>
                  <a:close/>
                </a:path>
              </a:pathLst>
            </a:custGeom>
            <a:solidFill>
              <a:srgbClr val="064FB8">
                <a:alpha val="8000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5088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4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2113473" y="3639748"/>
            <a:ext cx="4470059" cy="0"/>
          </a:xfrm>
          <a:prstGeom prst="line">
            <a:avLst/>
          </a:prstGeom>
          <a:ln w="1619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 flipH="1">
            <a:off x="13977679" y="6941815"/>
            <a:ext cx="5630054" cy="3725391"/>
          </a:xfrm>
          <a:custGeom>
            <a:avLst/>
            <a:gdLst/>
            <a:ahLst/>
            <a:cxnLst/>
            <a:rect l="l" t="t" r="r" b="b"/>
            <a:pathLst>
              <a:path w="5630054" h="3725391">
                <a:moveTo>
                  <a:pt x="5630054" y="0"/>
                </a:moveTo>
                <a:lnTo>
                  <a:pt x="0" y="0"/>
                </a:lnTo>
                <a:lnTo>
                  <a:pt x="0" y="3725391"/>
                </a:lnTo>
                <a:lnTo>
                  <a:pt x="5630054" y="3725391"/>
                </a:lnTo>
                <a:lnTo>
                  <a:pt x="5630054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113473" y="1589831"/>
            <a:ext cx="5402738" cy="749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62"/>
              </a:lnSpc>
            </a:pPr>
            <a:r>
              <a:rPr lang="en-US" sz="4544" b="1" dirty="0" smtClean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Conclusion</a:t>
            </a:r>
            <a:endParaRPr lang="en-US" sz="4544" b="1" dirty="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1219200" y="5753100"/>
            <a:ext cx="14752757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India’s EV revolution is 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multi-dimensional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While 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personal usage drives early adoption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commercial usage ensures scalability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balanced growth in all three segments is key to achieving 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net-zero emissions goals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5749387" y="1104900"/>
            <a:ext cx="6144869" cy="3631212"/>
            <a:chOff x="0" y="0"/>
            <a:chExt cx="812800" cy="48031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480311"/>
            </a:xfrm>
            <a:custGeom>
              <a:avLst/>
              <a:gdLst/>
              <a:ahLst/>
              <a:cxnLst/>
              <a:rect l="l" t="t" r="r" b="b"/>
              <a:pathLst>
                <a:path w="812800" h="480311">
                  <a:moveTo>
                    <a:pt x="0" y="0"/>
                  </a:moveTo>
                  <a:lnTo>
                    <a:pt x="812800" y="0"/>
                  </a:lnTo>
                  <a:lnTo>
                    <a:pt x="812800" y="480311"/>
                  </a:lnTo>
                  <a:lnTo>
                    <a:pt x="0" y="480311"/>
                  </a:lnTo>
                  <a:close/>
                </a:path>
              </a:pathLst>
            </a:custGeom>
            <a:solidFill>
              <a:srgbClr val="064FB8">
                <a:alpha val="8000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5088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4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6685372" y="4151612"/>
            <a:ext cx="4470059" cy="0"/>
          </a:xfrm>
          <a:prstGeom prst="line">
            <a:avLst/>
          </a:prstGeom>
          <a:ln w="1619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 flipH="1">
            <a:off x="13977679" y="6941815"/>
            <a:ext cx="5630054" cy="3725391"/>
          </a:xfrm>
          <a:custGeom>
            <a:avLst/>
            <a:gdLst/>
            <a:ahLst/>
            <a:cxnLst/>
            <a:rect l="l" t="t" r="r" b="b"/>
            <a:pathLst>
              <a:path w="5630054" h="3725391">
                <a:moveTo>
                  <a:pt x="5630054" y="0"/>
                </a:moveTo>
                <a:lnTo>
                  <a:pt x="0" y="0"/>
                </a:lnTo>
                <a:lnTo>
                  <a:pt x="0" y="3725391"/>
                </a:lnTo>
                <a:lnTo>
                  <a:pt x="5630054" y="3725391"/>
                </a:lnTo>
                <a:lnTo>
                  <a:pt x="5630054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348864" y="1689399"/>
            <a:ext cx="4470059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8000" b="1" dirty="0" smtClean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Thank You!</a:t>
            </a:r>
            <a:endParaRPr lang="en-US" sz="8000" b="1" dirty="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849392" y="5716123"/>
            <a:ext cx="13944858" cy="4539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 algn="ctr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GB" sz="2800" b="1" spc="-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you have any questions or feedback, </a:t>
            </a:r>
          </a:p>
          <a:p>
            <a:pPr indent="0" algn="ctr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GB" sz="2800" b="1" spc="-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feel free to reach out at: </a:t>
            </a:r>
          </a:p>
          <a:p>
            <a:pPr indent="0" algn="ctr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endParaRPr lang="en-GB" sz="2800" b="1" spc="-1" dirty="0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indent="0" algn="ctr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" sz="2800" b="1" spc="-1" dirty="0" smtClean="0">
                <a:solidFill>
                  <a:srgbClr val="3872C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danishmarazi@gmail.com</a:t>
            </a:r>
          </a:p>
          <a:p>
            <a:pPr indent="0" algn="ctr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endParaRPr lang="en" sz="2800" b="1" spc="-1" dirty="0">
              <a:solidFill>
                <a:srgbClr val="3872C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indent="0" algn="ctr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GB" sz="2800" spc="-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 connect with me on </a:t>
            </a:r>
          </a:p>
          <a:p>
            <a:pPr indent="0" algn="ctr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GB" sz="2800" b="1" spc="-1" dirty="0">
                <a:solidFill>
                  <a:srgbClr val="3872C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LinkedIn</a:t>
            </a:r>
          </a:p>
          <a:p>
            <a:pPr indent="0" algn="ctr">
              <a:lnSpc>
                <a:spcPct val="100000"/>
              </a:lnSpc>
              <a:spcBef>
                <a:spcPts val="200"/>
              </a:spcBef>
              <a:buNone/>
              <a:tabLst>
                <a:tab pos="0" algn="l"/>
              </a:tabLst>
            </a:pPr>
            <a:r>
              <a:rPr lang="en-US" sz="2800" b="1" spc="-1" dirty="0">
                <a:solidFill>
                  <a:srgbClr val="3872C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www.linkedin.com/in/danish-iqbal-355713180</a:t>
            </a:r>
          </a:p>
          <a:p>
            <a:pPr indent="0" algn="ctr">
              <a:lnSpc>
                <a:spcPct val="100000"/>
              </a:lnSpc>
              <a:spcBef>
                <a:spcPts val="200"/>
              </a:spcBef>
              <a:buNone/>
              <a:tabLst>
                <a:tab pos="0" algn="l"/>
              </a:tabLst>
            </a:pPr>
            <a:endParaRPr lang="en-US" sz="2800" b="1" spc="-1" dirty="0">
              <a:solidFill>
                <a:srgbClr val="00B0F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indent="0" algn="ctr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endParaRPr lang="en-US" sz="2800" b="1" spc="-1" dirty="0">
              <a:solidFill>
                <a:srgbClr val="3872C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01" y="0"/>
            <a:ext cx="18276699" cy="4917940"/>
            <a:chOff x="0" y="0"/>
            <a:chExt cx="2831539" cy="7619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539" cy="761918"/>
            </a:xfrm>
            <a:custGeom>
              <a:avLst/>
              <a:gdLst/>
              <a:ahLst/>
              <a:cxnLst/>
              <a:rect l="l" t="t" r="r" b="b"/>
              <a:pathLst>
                <a:path w="2831539" h="761918">
                  <a:moveTo>
                    <a:pt x="0" y="0"/>
                  </a:moveTo>
                  <a:lnTo>
                    <a:pt x="2831539" y="0"/>
                  </a:lnTo>
                  <a:lnTo>
                    <a:pt x="2831539" y="761918"/>
                  </a:lnTo>
                  <a:lnTo>
                    <a:pt x="0" y="761918"/>
                  </a:lnTo>
                  <a:close/>
                </a:path>
              </a:pathLst>
            </a:custGeom>
            <a:blipFill>
              <a:blip r:embed="rId2"/>
              <a:stretch>
                <a:fillRect t="-73800" b="-7380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371342" y="1028700"/>
            <a:ext cx="6144869" cy="3889240"/>
            <a:chOff x="0" y="0"/>
            <a:chExt cx="812800" cy="5144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514441"/>
            </a:xfrm>
            <a:custGeom>
              <a:avLst/>
              <a:gdLst/>
              <a:ahLst/>
              <a:cxnLst/>
              <a:rect l="l" t="t" r="r" b="b"/>
              <a:pathLst>
                <a:path w="812800" h="514441">
                  <a:moveTo>
                    <a:pt x="0" y="0"/>
                  </a:moveTo>
                  <a:lnTo>
                    <a:pt x="812800" y="0"/>
                  </a:lnTo>
                  <a:lnTo>
                    <a:pt x="812800" y="514441"/>
                  </a:lnTo>
                  <a:lnTo>
                    <a:pt x="0" y="514441"/>
                  </a:lnTo>
                  <a:close/>
                </a:path>
              </a:pathLst>
            </a:custGeom>
            <a:solidFill>
              <a:srgbClr val="064FB8">
                <a:alpha val="8000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5430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4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2113473" y="3639748"/>
            <a:ext cx="4470059" cy="0"/>
          </a:xfrm>
          <a:prstGeom prst="line">
            <a:avLst/>
          </a:prstGeom>
          <a:ln w="1619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 flipH="1">
            <a:off x="13977679" y="6941815"/>
            <a:ext cx="5630054" cy="3725391"/>
          </a:xfrm>
          <a:custGeom>
            <a:avLst/>
            <a:gdLst/>
            <a:ahLst/>
            <a:cxnLst/>
            <a:rect l="l" t="t" r="r" b="b"/>
            <a:pathLst>
              <a:path w="5630054" h="3725391">
                <a:moveTo>
                  <a:pt x="5630054" y="0"/>
                </a:moveTo>
                <a:lnTo>
                  <a:pt x="0" y="0"/>
                </a:lnTo>
                <a:lnTo>
                  <a:pt x="0" y="3725391"/>
                </a:lnTo>
                <a:lnTo>
                  <a:pt x="5630054" y="3725391"/>
                </a:lnTo>
                <a:lnTo>
                  <a:pt x="5630054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113473" y="1589831"/>
            <a:ext cx="5402738" cy="1570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62"/>
              </a:lnSpc>
            </a:pPr>
            <a:r>
              <a:rPr lang="en-US" sz="4544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National </a:t>
            </a:r>
            <a:endParaRPr lang="en-US" sz="4544" b="1" dirty="0" smtClean="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>
              <a:lnSpc>
                <a:spcPts val="6362"/>
              </a:lnSpc>
            </a:pPr>
            <a:r>
              <a:rPr lang="en-US" sz="4544" b="1" dirty="0" smtClean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Overview</a:t>
            </a:r>
            <a:endParaRPr lang="en-US" sz="4544" b="1" dirty="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185237" y="6210300"/>
            <a:ext cx="4398295" cy="507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18"/>
              </a:lnSpc>
            </a:pPr>
            <a:r>
              <a:rPr lang="en-US" sz="3600" b="1" dirty="0">
                <a:solidFill>
                  <a:srgbClr val="064FB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Total EVs </a:t>
            </a:r>
            <a:r>
              <a:rPr lang="en-US" sz="3600" b="1" dirty="0" smtClean="0">
                <a:solidFill>
                  <a:srgbClr val="064FB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Sold: </a:t>
            </a:r>
            <a:endParaRPr lang="en-US" sz="3600" b="1" dirty="0">
              <a:solidFill>
                <a:srgbClr val="064FB8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185237" y="7284715"/>
            <a:ext cx="5683490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2400" dirty="0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Total EVs Sold in 2024: Approximately </a:t>
            </a:r>
            <a:r>
              <a:rPr lang="en-GB" sz="2400" dirty="0" smtClean="0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3.5 </a:t>
            </a:r>
            <a:r>
              <a:rPr lang="en-GB" sz="2400" dirty="0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million units across India.</a:t>
            </a:r>
            <a:endParaRPr lang="en-US" sz="2400" dirty="0">
              <a:solidFill>
                <a:srgbClr val="404155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4" name="TextBox 12"/>
          <p:cNvSpPr txBox="1"/>
          <p:nvPr/>
        </p:nvSpPr>
        <p:spPr>
          <a:xfrm>
            <a:off x="10210800" y="7302033"/>
            <a:ext cx="5683490" cy="1594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2400" b="1" dirty="0" smtClean="0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Uttar </a:t>
            </a:r>
            <a:r>
              <a:rPr lang="en-GB" sz="2400" b="1" dirty="0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Pradesh, Maharashtra, and Karnataka </a:t>
            </a:r>
            <a:r>
              <a:rPr lang="en-GB" sz="2400" dirty="0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collectively accounted for 40% of total EV sales. ​</a:t>
            </a:r>
            <a:endParaRPr lang="en-US" sz="2400" dirty="0">
              <a:solidFill>
                <a:srgbClr val="404155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5" name="TextBox 10"/>
          <p:cNvSpPr txBox="1"/>
          <p:nvPr/>
        </p:nvSpPr>
        <p:spPr>
          <a:xfrm>
            <a:off x="10210800" y="6210300"/>
            <a:ext cx="439829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18"/>
              </a:lnSpc>
            </a:pPr>
            <a:r>
              <a:rPr lang="en-US" sz="3600" b="1" dirty="0">
                <a:solidFill>
                  <a:srgbClr val="064FB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Top 3 States: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20"/>
          <p:cNvSpPr txBox="1"/>
          <p:nvPr/>
        </p:nvSpPr>
        <p:spPr>
          <a:xfrm>
            <a:off x="2957372" y="1830567"/>
            <a:ext cx="12373256" cy="861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9"/>
              </a:lnSpc>
            </a:pPr>
            <a:r>
              <a:rPr lang="en-GB" sz="4278" b="1" dirty="0" smtClean="0">
                <a:solidFill>
                  <a:srgbClr val="064FB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Top </a:t>
            </a:r>
            <a:r>
              <a:rPr lang="en-GB" sz="4278" b="1" dirty="0">
                <a:solidFill>
                  <a:srgbClr val="064FB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10 States by EV Sales</a:t>
            </a:r>
            <a:endParaRPr lang="en-US" sz="4278" b="1" dirty="0">
              <a:solidFill>
                <a:srgbClr val="064FB8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818856" y="4393015"/>
            <a:ext cx="466542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Monitor Economic Indicators</a:t>
            </a:r>
          </a:p>
        </p:txBody>
      </p:sp>
      <p:sp>
        <p:nvSpPr>
          <p:cNvPr id="27" name="Freeform 27"/>
          <p:cNvSpPr/>
          <p:nvPr/>
        </p:nvSpPr>
        <p:spPr>
          <a:xfrm flipH="1">
            <a:off x="13511139" y="6708925"/>
            <a:ext cx="5982013" cy="3958281"/>
          </a:xfrm>
          <a:custGeom>
            <a:avLst/>
            <a:gdLst/>
            <a:ahLst/>
            <a:cxnLst/>
            <a:rect l="l" t="t" r="r" b="b"/>
            <a:pathLst>
              <a:path w="5982013" h="3958281">
                <a:moveTo>
                  <a:pt x="5982012" y="0"/>
                </a:moveTo>
                <a:lnTo>
                  <a:pt x="0" y="0"/>
                </a:lnTo>
                <a:lnTo>
                  <a:pt x="0" y="3958281"/>
                </a:lnTo>
                <a:lnTo>
                  <a:pt x="5982012" y="3958281"/>
                </a:lnTo>
                <a:lnTo>
                  <a:pt x="5982012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flipV="1">
            <a:off x="-1389681" y="-330424"/>
            <a:ext cx="5982013" cy="3958281"/>
          </a:xfrm>
          <a:custGeom>
            <a:avLst/>
            <a:gdLst/>
            <a:ahLst/>
            <a:cxnLst/>
            <a:rect l="l" t="t" r="r" b="b"/>
            <a:pathLst>
              <a:path w="5982013" h="3958281">
                <a:moveTo>
                  <a:pt x="0" y="3958281"/>
                </a:moveTo>
                <a:lnTo>
                  <a:pt x="5982013" y="3958281"/>
                </a:lnTo>
                <a:lnTo>
                  <a:pt x="5982013" y="0"/>
                </a:lnTo>
                <a:lnTo>
                  <a:pt x="0" y="0"/>
                </a:lnTo>
                <a:lnTo>
                  <a:pt x="0" y="3958281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346624"/>
              </p:ext>
            </p:extLst>
          </p:nvPr>
        </p:nvGraphicFramePr>
        <p:xfrm>
          <a:off x="3048000" y="2933700"/>
          <a:ext cx="12192000" cy="6221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91239535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7063331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59648738"/>
                    </a:ext>
                  </a:extLst>
                </a:gridCol>
              </a:tblGrid>
              <a:tr h="807720">
                <a:tc>
                  <a:txBody>
                    <a:bodyPr/>
                    <a:lstStyle/>
                    <a:p>
                      <a:pPr algn="ctr"/>
                      <a:r>
                        <a:rPr lang="en-GB" sz="3200" b="1" i="0" dirty="0" smtClean="0">
                          <a:latin typeface="Open Sauce" panose="020B0604020202020204" charset="0"/>
                          <a:ea typeface="Source Code Pro" panose="020B0309030403020204" pitchFamily="49" charset="0"/>
                        </a:rPr>
                        <a:t>State</a:t>
                      </a:r>
                      <a:endParaRPr lang="en-IN" sz="3200" b="1" i="0" dirty="0">
                        <a:latin typeface="Open Sauce" panose="020B0604020202020204" charset="0"/>
                        <a:ea typeface="Source Code Pro" panose="020B0309030403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b="1" i="0" dirty="0" smtClean="0">
                          <a:latin typeface="Open Sauce" panose="020B0604020202020204" charset="0"/>
                          <a:ea typeface="Source Code Pro" panose="020B0309030403020204" pitchFamily="49" charset="0"/>
                        </a:rPr>
                        <a:t>Total Sales</a:t>
                      </a:r>
                      <a:endParaRPr lang="en-IN" sz="3200" b="1" i="0" dirty="0">
                        <a:latin typeface="Open Sauce" panose="020B0604020202020204" charset="0"/>
                        <a:ea typeface="Source Code Pro" panose="020B0309030403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b="1" i="0" dirty="0" smtClean="0">
                          <a:latin typeface="Open Sauce" panose="020B0604020202020204" charset="0"/>
                          <a:ea typeface="Source Code Pro" panose="020B0309030403020204" pitchFamily="49" charset="0"/>
                        </a:rPr>
                        <a:t>Percentage</a:t>
                      </a:r>
                      <a:endParaRPr lang="en-IN" sz="3200" b="1" i="0" dirty="0">
                        <a:latin typeface="Open Sauce" panose="020B0604020202020204" charset="0"/>
                        <a:ea typeface="Source Code Pro" panose="020B0309030403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4896118"/>
                  </a:ext>
                </a:extLst>
              </a:tr>
              <a:tr h="541367"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</a:rPr>
                        <a:t>Uttar Pradesh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</a:rPr>
                        <a:t>732074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</a:rPr>
                        <a:t>20.37 %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Open Sauce" panose="020B0604020202020204" charset="0"/>
                        <a:ea typeface="Source Code Pro" panose="020B0309030403020204" pitchFamily="49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99737112"/>
                  </a:ext>
                </a:extLst>
              </a:tr>
              <a:tr h="541367"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</a:rPr>
                        <a:t>Maharashtra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</a:rPr>
                        <a:t>401535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</a:rPr>
                        <a:t>11.17 %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Open Sauce" panose="020B0604020202020204" charset="0"/>
                        <a:ea typeface="Source Code Pro" panose="020B0309030403020204" pitchFamily="49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63753389"/>
                  </a:ext>
                </a:extLst>
              </a:tr>
              <a:tr h="541367"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</a:rPr>
                        <a:t>Karnataka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</a:rPr>
                        <a:t>315498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</a:rPr>
                        <a:t>8.78 %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Open Sauce" panose="020B0604020202020204" charset="0"/>
                        <a:ea typeface="Source Code Pro" panose="020B0309030403020204" pitchFamily="49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83436850"/>
                  </a:ext>
                </a:extLst>
              </a:tr>
              <a:tr h="541367"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</a:rPr>
                        <a:t>Delhi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</a:rPr>
                        <a:t>268538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</a:rPr>
                        <a:t>7.47 %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Open Sauce" panose="020B0604020202020204" charset="0"/>
                        <a:ea typeface="Source Code Pro" panose="020B0309030403020204" pitchFamily="49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64286941"/>
                  </a:ext>
                </a:extLst>
              </a:tr>
              <a:tr h="541367"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</a:rPr>
                        <a:t>Rajasthan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</a:rPr>
                        <a:t>228573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</a:rPr>
                        <a:t>6.36 %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Open Sauce" panose="020B0604020202020204" charset="0"/>
                        <a:ea typeface="Source Code Pro" panose="020B0309030403020204" pitchFamily="49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38246612"/>
                  </a:ext>
                </a:extLst>
              </a:tr>
              <a:tr h="541367"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</a:rPr>
                        <a:t>Bihar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</a:rPr>
                        <a:t>213465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</a:rPr>
                        <a:t>5.94 %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Open Sauce" panose="020B0604020202020204" charset="0"/>
                        <a:ea typeface="Source Code Pro" panose="020B0309030403020204" pitchFamily="49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889270"/>
                  </a:ext>
                </a:extLst>
              </a:tr>
              <a:tr h="541367"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</a:rPr>
                        <a:t>Tamil Nadu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</a:rPr>
                        <a:t>206902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</a:rPr>
                        <a:t>5.76 %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Open Sauce" panose="020B0604020202020204" charset="0"/>
                        <a:ea typeface="Source Code Pro" panose="020B0309030403020204" pitchFamily="49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76112672"/>
                  </a:ext>
                </a:extLst>
              </a:tr>
              <a:tr h="541367"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</a:rPr>
                        <a:t>Gujarat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</a:rPr>
                        <a:t>176713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</a:rPr>
                        <a:t>4.92 %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Open Sauce" panose="020B0604020202020204" charset="0"/>
                        <a:ea typeface="Source Code Pro" panose="020B0309030403020204" pitchFamily="49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59959700"/>
                  </a:ext>
                </a:extLst>
              </a:tr>
              <a:tr h="541367"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</a:rPr>
                        <a:t>Assam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</a:rPr>
                        <a:t>151917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</a:rPr>
                        <a:t>4.23 %</a:t>
                      </a:r>
                      <a:endParaRPr 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Open Sauce" panose="020B0604020202020204" charset="0"/>
                        <a:ea typeface="Source Code Pro" panose="020B0309030403020204" pitchFamily="49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26645578"/>
                  </a:ext>
                </a:extLst>
              </a:tr>
              <a:tr h="54136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  <a:cs typeface="+mn-cs"/>
                        </a:rPr>
                        <a:t>Kerala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  <a:cs typeface="+mn-cs"/>
                        </a:rPr>
                        <a:t>133246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  <a:cs typeface="+mn-cs"/>
                        </a:rPr>
                        <a:t>3.71 %</a:t>
                      </a:r>
                      <a:endParaRPr lang="en-IN" sz="2400" b="0" i="0" u="none" strike="noStrike" kern="1200" dirty="0">
                        <a:solidFill>
                          <a:srgbClr val="000000"/>
                        </a:solidFill>
                        <a:effectLst/>
                        <a:latin typeface="Open Sauce" panose="020B0604020202020204" charset="0"/>
                        <a:ea typeface="Source Code Pro" panose="020B0309030403020204" pitchFamily="49" charset="0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8424764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01" y="0"/>
            <a:ext cx="18276699" cy="4659912"/>
            <a:chOff x="0" y="0"/>
            <a:chExt cx="2831539" cy="7219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539" cy="721942"/>
            </a:xfrm>
            <a:custGeom>
              <a:avLst/>
              <a:gdLst/>
              <a:ahLst/>
              <a:cxnLst/>
              <a:rect l="l" t="t" r="r" b="b"/>
              <a:pathLst>
                <a:path w="2831539" h="721942">
                  <a:moveTo>
                    <a:pt x="0" y="0"/>
                  </a:moveTo>
                  <a:lnTo>
                    <a:pt x="2831539" y="0"/>
                  </a:lnTo>
                  <a:lnTo>
                    <a:pt x="2831539" y="721942"/>
                  </a:lnTo>
                  <a:lnTo>
                    <a:pt x="0" y="721942"/>
                  </a:lnTo>
                  <a:close/>
                </a:path>
              </a:pathLst>
            </a:custGeom>
            <a:blipFill>
              <a:blip r:embed="rId2"/>
              <a:stretch>
                <a:fillRect t="-80655" b="-80655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371342" y="1028700"/>
            <a:ext cx="6144869" cy="3631212"/>
            <a:chOff x="0" y="0"/>
            <a:chExt cx="812800" cy="48031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480311"/>
            </a:xfrm>
            <a:custGeom>
              <a:avLst/>
              <a:gdLst/>
              <a:ahLst/>
              <a:cxnLst/>
              <a:rect l="l" t="t" r="r" b="b"/>
              <a:pathLst>
                <a:path w="812800" h="480311">
                  <a:moveTo>
                    <a:pt x="0" y="0"/>
                  </a:moveTo>
                  <a:lnTo>
                    <a:pt x="812800" y="0"/>
                  </a:lnTo>
                  <a:lnTo>
                    <a:pt x="812800" y="480311"/>
                  </a:lnTo>
                  <a:lnTo>
                    <a:pt x="0" y="480311"/>
                  </a:lnTo>
                  <a:close/>
                </a:path>
              </a:pathLst>
            </a:custGeom>
            <a:solidFill>
              <a:srgbClr val="064FB8">
                <a:alpha val="8000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5088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4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2113473" y="3639748"/>
            <a:ext cx="4470059" cy="0"/>
          </a:xfrm>
          <a:prstGeom prst="line">
            <a:avLst/>
          </a:prstGeom>
          <a:ln w="1619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 flipH="1">
            <a:off x="13977679" y="6941815"/>
            <a:ext cx="5630054" cy="3725391"/>
          </a:xfrm>
          <a:custGeom>
            <a:avLst/>
            <a:gdLst/>
            <a:ahLst/>
            <a:cxnLst/>
            <a:rect l="l" t="t" r="r" b="b"/>
            <a:pathLst>
              <a:path w="5630054" h="3725391">
                <a:moveTo>
                  <a:pt x="5630054" y="0"/>
                </a:moveTo>
                <a:lnTo>
                  <a:pt x="0" y="0"/>
                </a:lnTo>
                <a:lnTo>
                  <a:pt x="0" y="3725391"/>
                </a:lnTo>
                <a:lnTo>
                  <a:pt x="5630054" y="3725391"/>
                </a:lnTo>
                <a:lnTo>
                  <a:pt x="5630054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113473" y="1589831"/>
            <a:ext cx="5402738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62"/>
              </a:lnSpc>
            </a:pPr>
            <a:r>
              <a:rPr lang="en-US" sz="4544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Sales by Vehicle </a:t>
            </a:r>
            <a:r>
              <a:rPr lang="en-US" sz="4544" b="1" dirty="0" smtClean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Class</a:t>
            </a:r>
            <a:endParaRPr lang="en-US" sz="4544" b="1" dirty="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71342" y="6331740"/>
            <a:ext cx="3072435" cy="436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8"/>
              </a:lnSpc>
            </a:pPr>
            <a:r>
              <a:rPr lang="en-US" sz="2584" b="1" dirty="0" smtClean="0">
                <a:solidFill>
                  <a:srgbClr val="064FB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2- Wheelers</a:t>
            </a:r>
            <a:endParaRPr lang="en-US" sz="2584" b="1" dirty="0">
              <a:solidFill>
                <a:srgbClr val="064FB8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481681" y="6331740"/>
            <a:ext cx="4195719" cy="436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8"/>
              </a:lnSpc>
            </a:pPr>
            <a:r>
              <a:rPr lang="en-US" sz="2584" b="1" dirty="0" smtClean="0">
                <a:solidFill>
                  <a:srgbClr val="064FB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3- Wheelers</a:t>
            </a:r>
            <a:endParaRPr lang="en-US" sz="2584" b="1" dirty="0">
              <a:solidFill>
                <a:srgbClr val="064FB8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71342" y="7111199"/>
            <a:ext cx="2743458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592"/>
              </a:lnSpc>
              <a:buFont typeface="Arial" panose="020B0604020202020204" pitchFamily="34" charset="0"/>
              <a:buChar char="•"/>
            </a:pPr>
            <a:r>
              <a:rPr lang="en-US" spc="28" dirty="0" smtClean="0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1808105</a:t>
            </a:r>
          </a:p>
          <a:p>
            <a:pPr marL="285750" indent="-285750">
              <a:lnSpc>
                <a:spcPts val="2592"/>
              </a:lnSpc>
              <a:buFont typeface="Arial" panose="020B0604020202020204" pitchFamily="34" charset="0"/>
              <a:buChar char="•"/>
            </a:pPr>
            <a:r>
              <a:rPr lang="en-GB" spc="28" dirty="0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Accounted for </a:t>
            </a:r>
            <a:r>
              <a:rPr lang="en-GB" spc="28" dirty="0" smtClean="0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50.3% </a:t>
            </a:r>
            <a:r>
              <a:rPr lang="en-GB" spc="28" dirty="0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of total EV sales.</a:t>
            </a:r>
            <a:r>
              <a:rPr lang="en-US" spc="28" dirty="0" smtClean="0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endParaRPr lang="en-US" spc="28" dirty="0">
              <a:solidFill>
                <a:srgbClr val="404155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481681" y="7111199"/>
            <a:ext cx="4043548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>
              <a:lnSpc>
                <a:spcPts val="2592"/>
              </a:lnSpc>
              <a:buFont typeface="Arial" panose="020B0604020202020204" pitchFamily="34" charset="0"/>
              <a:buChar char="•"/>
            </a:pPr>
            <a:r>
              <a:rPr lang="en-US" spc="28" dirty="0" smtClean="0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1620310</a:t>
            </a:r>
          </a:p>
          <a:p>
            <a:pPr marL="285750" indent="-285750">
              <a:lnSpc>
                <a:spcPts val="2592"/>
              </a:lnSpc>
              <a:buFont typeface="Arial" panose="020B0604020202020204" pitchFamily="34" charset="0"/>
              <a:buChar char="•"/>
            </a:pPr>
            <a:r>
              <a:rPr lang="en-US" spc="28" dirty="0" smtClean="0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Accounted for 45%</a:t>
            </a:r>
            <a:endParaRPr lang="en-US" spc="28" dirty="0">
              <a:solidFill>
                <a:srgbClr val="404155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6" name="TextBox 11"/>
          <p:cNvSpPr txBox="1"/>
          <p:nvPr/>
        </p:nvSpPr>
        <p:spPr>
          <a:xfrm>
            <a:off x="9520281" y="6331740"/>
            <a:ext cx="419571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8"/>
              </a:lnSpc>
            </a:pPr>
            <a:r>
              <a:rPr lang="en-US" sz="2584" b="1" dirty="0">
                <a:solidFill>
                  <a:srgbClr val="064FB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4</a:t>
            </a:r>
            <a:r>
              <a:rPr lang="en-US" sz="2584" b="1" dirty="0" smtClean="0">
                <a:solidFill>
                  <a:srgbClr val="064FB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- Wheelers</a:t>
            </a:r>
            <a:endParaRPr lang="en-US" sz="2584" b="1" dirty="0">
              <a:solidFill>
                <a:srgbClr val="064FB8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7" name="TextBox 14"/>
          <p:cNvSpPr txBox="1"/>
          <p:nvPr/>
        </p:nvSpPr>
        <p:spPr>
          <a:xfrm>
            <a:off x="9520281" y="7111199"/>
            <a:ext cx="4043548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>
              <a:lnSpc>
                <a:spcPts val="2592"/>
              </a:lnSpc>
              <a:buFont typeface="Arial" panose="020B0604020202020204" pitchFamily="34" charset="0"/>
              <a:buChar char="•"/>
            </a:pPr>
            <a:r>
              <a:rPr lang="en-US" spc="28" dirty="0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149775</a:t>
            </a:r>
            <a:endParaRPr lang="en-US" spc="28" dirty="0" smtClean="0">
              <a:solidFill>
                <a:srgbClr val="404155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285750" indent="-285750">
              <a:lnSpc>
                <a:spcPts val="2592"/>
              </a:lnSpc>
              <a:buFont typeface="Arial" panose="020B0604020202020204" pitchFamily="34" charset="0"/>
              <a:buChar char="•"/>
            </a:pPr>
            <a:r>
              <a:rPr lang="en-US" spc="28" dirty="0" smtClean="0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Accounted for 4%</a:t>
            </a:r>
            <a:endParaRPr lang="en-US" spc="28" dirty="0">
              <a:solidFill>
                <a:srgbClr val="404155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8" name="TextBox 11"/>
          <p:cNvSpPr txBox="1"/>
          <p:nvPr/>
        </p:nvSpPr>
        <p:spPr>
          <a:xfrm>
            <a:off x="13335000" y="6331740"/>
            <a:ext cx="4195719" cy="422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8"/>
              </a:lnSpc>
            </a:pPr>
            <a:r>
              <a:rPr lang="en-US" sz="2584" b="1" dirty="0" smtClean="0">
                <a:solidFill>
                  <a:srgbClr val="064FB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Others</a:t>
            </a:r>
            <a:endParaRPr lang="en-US" sz="2584" b="1" dirty="0">
              <a:solidFill>
                <a:srgbClr val="064FB8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9" name="TextBox 14"/>
          <p:cNvSpPr txBox="1"/>
          <p:nvPr/>
        </p:nvSpPr>
        <p:spPr>
          <a:xfrm>
            <a:off x="13335000" y="7111199"/>
            <a:ext cx="4043548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>
              <a:lnSpc>
                <a:spcPts val="2592"/>
              </a:lnSpc>
              <a:buFont typeface="Arial" panose="020B0604020202020204" pitchFamily="34" charset="0"/>
              <a:buChar char="•"/>
            </a:pPr>
            <a:r>
              <a:rPr lang="en-US" spc="28" dirty="0" smtClean="0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15621</a:t>
            </a:r>
          </a:p>
          <a:p>
            <a:pPr marL="285750" indent="-285750">
              <a:lnSpc>
                <a:spcPts val="2592"/>
              </a:lnSpc>
              <a:buFont typeface="Arial" panose="020B0604020202020204" pitchFamily="34" charset="0"/>
              <a:buChar char="•"/>
            </a:pPr>
            <a:r>
              <a:rPr lang="en-US" spc="28" dirty="0" smtClean="0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Accounted for 0.4%</a:t>
            </a:r>
            <a:endParaRPr lang="en-US" spc="28" dirty="0">
              <a:solidFill>
                <a:srgbClr val="404155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25989" y="3767123"/>
            <a:ext cx="3820888" cy="4470236"/>
            <a:chOff x="0" y="0"/>
            <a:chExt cx="1006324" cy="1177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06324" cy="1177346"/>
            </a:xfrm>
            <a:custGeom>
              <a:avLst/>
              <a:gdLst/>
              <a:ahLst/>
              <a:cxnLst/>
              <a:rect l="l" t="t" r="r" b="b"/>
              <a:pathLst>
                <a:path w="1006324" h="1177346">
                  <a:moveTo>
                    <a:pt x="50655" y="0"/>
                  </a:moveTo>
                  <a:lnTo>
                    <a:pt x="955669" y="0"/>
                  </a:lnTo>
                  <a:cubicBezTo>
                    <a:pt x="983645" y="0"/>
                    <a:pt x="1006324" y="22679"/>
                    <a:pt x="1006324" y="50655"/>
                  </a:cubicBezTo>
                  <a:lnTo>
                    <a:pt x="1006324" y="1126691"/>
                  </a:lnTo>
                  <a:cubicBezTo>
                    <a:pt x="1006324" y="1140125"/>
                    <a:pt x="1000988" y="1153010"/>
                    <a:pt x="991488" y="1162509"/>
                  </a:cubicBezTo>
                  <a:cubicBezTo>
                    <a:pt x="981988" y="1172009"/>
                    <a:pt x="969104" y="1177346"/>
                    <a:pt x="955669" y="1177346"/>
                  </a:cubicBezTo>
                  <a:lnTo>
                    <a:pt x="50655" y="1177346"/>
                  </a:lnTo>
                  <a:cubicBezTo>
                    <a:pt x="22679" y="1177346"/>
                    <a:pt x="0" y="1154667"/>
                    <a:pt x="0" y="1126691"/>
                  </a:cubicBezTo>
                  <a:lnTo>
                    <a:pt x="0" y="50655"/>
                  </a:lnTo>
                  <a:cubicBezTo>
                    <a:pt x="0" y="37221"/>
                    <a:pt x="5337" y="24336"/>
                    <a:pt x="14837" y="14837"/>
                  </a:cubicBezTo>
                  <a:cubicBezTo>
                    <a:pt x="24336" y="5337"/>
                    <a:pt x="37221" y="0"/>
                    <a:pt x="50655" y="0"/>
                  </a:cubicBezTo>
                  <a:close/>
                </a:path>
              </a:pathLst>
            </a:custGeom>
            <a:solidFill>
              <a:srgbClr val="ECECE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006324" cy="1205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232800" y="3767123"/>
            <a:ext cx="3820888" cy="4470236"/>
            <a:chOff x="0" y="0"/>
            <a:chExt cx="1006324" cy="11773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06324" cy="1177346"/>
            </a:xfrm>
            <a:custGeom>
              <a:avLst/>
              <a:gdLst/>
              <a:ahLst/>
              <a:cxnLst/>
              <a:rect l="l" t="t" r="r" b="b"/>
              <a:pathLst>
                <a:path w="1006324" h="1177346">
                  <a:moveTo>
                    <a:pt x="50655" y="0"/>
                  </a:moveTo>
                  <a:lnTo>
                    <a:pt x="955669" y="0"/>
                  </a:lnTo>
                  <a:cubicBezTo>
                    <a:pt x="983645" y="0"/>
                    <a:pt x="1006324" y="22679"/>
                    <a:pt x="1006324" y="50655"/>
                  </a:cubicBezTo>
                  <a:lnTo>
                    <a:pt x="1006324" y="1126691"/>
                  </a:lnTo>
                  <a:cubicBezTo>
                    <a:pt x="1006324" y="1140125"/>
                    <a:pt x="1000988" y="1153010"/>
                    <a:pt x="991488" y="1162509"/>
                  </a:cubicBezTo>
                  <a:cubicBezTo>
                    <a:pt x="981988" y="1172009"/>
                    <a:pt x="969104" y="1177346"/>
                    <a:pt x="955669" y="1177346"/>
                  </a:cubicBezTo>
                  <a:lnTo>
                    <a:pt x="50655" y="1177346"/>
                  </a:lnTo>
                  <a:cubicBezTo>
                    <a:pt x="22679" y="1177346"/>
                    <a:pt x="0" y="1154667"/>
                    <a:pt x="0" y="1126691"/>
                  </a:cubicBezTo>
                  <a:lnTo>
                    <a:pt x="0" y="50655"/>
                  </a:lnTo>
                  <a:cubicBezTo>
                    <a:pt x="0" y="37221"/>
                    <a:pt x="5337" y="24336"/>
                    <a:pt x="14837" y="14837"/>
                  </a:cubicBezTo>
                  <a:cubicBezTo>
                    <a:pt x="24336" y="5337"/>
                    <a:pt x="37221" y="0"/>
                    <a:pt x="50655" y="0"/>
                  </a:cubicBezTo>
                  <a:close/>
                </a:path>
              </a:pathLst>
            </a:custGeom>
            <a:solidFill>
              <a:srgbClr val="ECECE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006324" cy="1205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241123" y="3767123"/>
            <a:ext cx="3820888" cy="4470236"/>
            <a:chOff x="0" y="0"/>
            <a:chExt cx="1006324" cy="11773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06324" cy="1177346"/>
            </a:xfrm>
            <a:custGeom>
              <a:avLst/>
              <a:gdLst/>
              <a:ahLst/>
              <a:cxnLst/>
              <a:rect l="l" t="t" r="r" b="b"/>
              <a:pathLst>
                <a:path w="1006324" h="1177346">
                  <a:moveTo>
                    <a:pt x="50655" y="0"/>
                  </a:moveTo>
                  <a:lnTo>
                    <a:pt x="955669" y="0"/>
                  </a:lnTo>
                  <a:cubicBezTo>
                    <a:pt x="983645" y="0"/>
                    <a:pt x="1006324" y="22679"/>
                    <a:pt x="1006324" y="50655"/>
                  </a:cubicBezTo>
                  <a:lnTo>
                    <a:pt x="1006324" y="1126691"/>
                  </a:lnTo>
                  <a:cubicBezTo>
                    <a:pt x="1006324" y="1140125"/>
                    <a:pt x="1000988" y="1153010"/>
                    <a:pt x="991488" y="1162509"/>
                  </a:cubicBezTo>
                  <a:cubicBezTo>
                    <a:pt x="981988" y="1172009"/>
                    <a:pt x="969104" y="1177346"/>
                    <a:pt x="955669" y="1177346"/>
                  </a:cubicBezTo>
                  <a:lnTo>
                    <a:pt x="50655" y="1177346"/>
                  </a:lnTo>
                  <a:cubicBezTo>
                    <a:pt x="22679" y="1177346"/>
                    <a:pt x="0" y="1154667"/>
                    <a:pt x="0" y="1126691"/>
                  </a:cubicBezTo>
                  <a:lnTo>
                    <a:pt x="0" y="50655"/>
                  </a:lnTo>
                  <a:cubicBezTo>
                    <a:pt x="0" y="37221"/>
                    <a:pt x="5337" y="24336"/>
                    <a:pt x="14837" y="14837"/>
                  </a:cubicBezTo>
                  <a:cubicBezTo>
                    <a:pt x="24336" y="5337"/>
                    <a:pt x="37221" y="0"/>
                    <a:pt x="50655" y="0"/>
                  </a:cubicBezTo>
                  <a:close/>
                </a:path>
              </a:pathLst>
            </a:custGeom>
            <a:solidFill>
              <a:srgbClr val="ECECE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006324" cy="1205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4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39795" y="4194325"/>
            <a:ext cx="4593275" cy="771525"/>
            <a:chOff x="0" y="0"/>
            <a:chExt cx="2419503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19503" cy="406400"/>
            </a:xfrm>
            <a:custGeom>
              <a:avLst/>
              <a:gdLst/>
              <a:ahLst/>
              <a:cxnLst/>
              <a:rect l="l" t="t" r="r" b="b"/>
              <a:pathLst>
                <a:path w="2419503" h="406400">
                  <a:moveTo>
                    <a:pt x="2216303" y="0"/>
                  </a:moveTo>
                  <a:cubicBezTo>
                    <a:pt x="2328527" y="0"/>
                    <a:pt x="2419503" y="90976"/>
                    <a:pt x="2419503" y="203200"/>
                  </a:cubicBezTo>
                  <a:cubicBezTo>
                    <a:pt x="2419503" y="315424"/>
                    <a:pt x="2328527" y="406400"/>
                    <a:pt x="221630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64FB8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2419503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4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846607" y="4194325"/>
            <a:ext cx="4593275" cy="771525"/>
            <a:chOff x="0" y="0"/>
            <a:chExt cx="2419503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19503" cy="406400"/>
            </a:xfrm>
            <a:custGeom>
              <a:avLst/>
              <a:gdLst/>
              <a:ahLst/>
              <a:cxnLst/>
              <a:rect l="l" t="t" r="r" b="b"/>
              <a:pathLst>
                <a:path w="2419503" h="406400">
                  <a:moveTo>
                    <a:pt x="2216303" y="0"/>
                  </a:moveTo>
                  <a:cubicBezTo>
                    <a:pt x="2328527" y="0"/>
                    <a:pt x="2419503" y="90976"/>
                    <a:pt x="2419503" y="203200"/>
                  </a:cubicBezTo>
                  <a:cubicBezTo>
                    <a:pt x="2419503" y="315424"/>
                    <a:pt x="2328527" y="406400"/>
                    <a:pt x="221630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64FB8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2419503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4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854930" y="4194325"/>
            <a:ext cx="4593275" cy="771525"/>
            <a:chOff x="0" y="0"/>
            <a:chExt cx="2419503" cy="40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19503" cy="406400"/>
            </a:xfrm>
            <a:custGeom>
              <a:avLst/>
              <a:gdLst/>
              <a:ahLst/>
              <a:cxnLst/>
              <a:rect l="l" t="t" r="r" b="b"/>
              <a:pathLst>
                <a:path w="2419503" h="406400">
                  <a:moveTo>
                    <a:pt x="2216303" y="0"/>
                  </a:moveTo>
                  <a:cubicBezTo>
                    <a:pt x="2328527" y="0"/>
                    <a:pt x="2419503" y="90976"/>
                    <a:pt x="2419503" y="203200"/>
                  </a:cubicBezTo>
                  <a:cubicBezTo>
                    <a:pt x="2419503" y="315424"/>
                    <a:pt x="2328527" y="406400"/>
                    <a:pt x="221630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64FB8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2419503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4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957372" y="1181100"/>
            <a:ext cx="12373256" cy="1809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9"/>
              </a:lnSpc>
            </a:pPr>
            <a:r>
              <a:rPr lang="en-GB" sz="4278" b="1" dirty="0" smtClean="0">
                <a:solidFill>
                  <a:srgbClr val="064FB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Usage </a:t>
            </a:r>
            <a:r>
              <a:rPr lang="en-GB" sz="4278" b="1" dirty="0">
                <a:solidFill>
                  <a:srgbClr val="064FB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by Category – Personal vs Commercial vs Others</a:t>
            </a:r>
            <a:endParaRPr lang="en-US" sz="4278" b="1" dirty="0">
              <a:solidFill>
                <a:srgbClr val="064FB8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803721" y="4393015"/>
            <a:ext cx="4665423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400" b="1" dirty="0" smtClean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Personal Use</a:t>
            </a:r>
            <a:endParaRPr lang="en-US" sz="2400" b="1" dirty="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810533" y="4393015"/>
            <a:ext cx="4665423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400" b="1" dirty="0" smtClean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Commercial </a:t>
            </a:r>
            <a:r>
              <a:rPr lang="en-US" sz="2400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Use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818856" y="4393015"/>
            <a:ext cx="4665423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400" b="1" dirty="0" smtClean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Others</a:t>
            </a:r>
            <a:endParaRPr lang="en-US" sz="2400" b="1" dirty="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268534" y="5417769"/>
            <a:ext cx="3735798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spc="28" dirty="0" smtClean="0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1927437</a:t>
            </a: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spc="28" dirty="0" smtClean="0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Makes 53.6 % of all Sales </a:t>
            </a: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spc="28" dirty="0" smtClean="0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E-scooters</a:t>
            </a:r>
            <a:r>
              <a:rPr lang="en-US" sz="2000" spc="28" dirty="0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, electric cars, </a:t>
            </a:r>
            <a:r>
              <a:rPr lang="en-US" sz="2000" spc="28" dirty="0" smtClean="0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bikes</a:t>
            </a: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000" spc="28" dirty="0" smtClean="0">
              <a:solidFill>
                <a:srgbClr val="404155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000" spc="28" dirty="0">
              <a:solidFill>
                <a:srgbClr val="404155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360789" y="5417769"/>
            <a:ext cx="3675964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spc="28" dirty="0" smtClean="0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1657762</a:t>
            </a: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spc="28" dirty="0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Makes </a:t>
            </a:r>
            <a:r>
              <a:rPr lang="en-US" sz="2000" spc="28" dirty="0" smtClean="0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46.1 </a:t>
            </a:r>
            <a:r>
              <a:rPr lang="en-US" sz="2000" spc="28" dirty="0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% of all Sales </a:t>
            </a: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2000" spc="28" dirty="0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E-rickshaws, delivery EVs, fleet autos</a:t>
            </a:r>
            <a:endParaRPr lang="en-US" sz="2000" spc="28" dirty="0">
              <a:solidFill>
                <a:srgbClr val="404155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442166" y="5417769"/>
            <a:ext cx="3487156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spc="28" dirty="0" smtClean="0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8612</a:t>
            </a: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spc="28" dirty="0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Makes </a:t>
            </a:r>
            <a:r>
              <a:rPr lang="en-US" sz="2000" spc="28" dirty="0" smtClean="0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0.2 </a:t>
            </a:r>
            <a:r>
              <a:rPr lang="en-US" sz="2000" spc="28" dirty="0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% of all </a:t>
            </a:r>
            <a:r>
              <a:rPr lang="en-US" sz="2000" spc="28" dirty="0" smtClean="0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Sales</a:t>
            </a: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spc="28" dirty="0">
                <a:solidFill>
                  <a:srgbClr val="404155"/>
                </a:solidFill>
                <a:latin typeface="Open Sauce"/>
                <a:ea typeface="Open Sauce"/>
                <a:cs typeface="Open Sauce"/>
                <a:sym typeface="Open Sauce"/>
              </a:rPr>
              <a:t>Electric buses, official fleets </a:t>
            </a:r>
          </a:p>
        </p:txBody>
      </p:sp>
      <p:sp>
        <p:nvSpPr>
          <p:cNvPr id="27" name="Freeform 27"/>
          <p:cNvSpPr/>
          <p:nvPr/>
        </p:nvSpPr>
        <p:spPr>
          <a:xfrm flipH="1">
            <a:off x="13511139" y="6708925"/>
            <a:ext cx="5982013" cy="3958281"/>
          </a:xfrm>
          <a:custGeom>
            <a:avLst/>
            <a:gdLst/>
            <a:ahLst/>
            <a:cxnLst/>
            <a:rect l="l" t="t" r="r" b="b"/>
            <a:pathLst>
              <a:path w="5982013" h="3958281">
                <a:moveTo>
                  <a:pt x="5982012" y="0"/>
                </a:moveTo>
                <a:lnTo>
                  <a:pt x="0" y="0"/>
                </a:lnTo>
                <a:lnTo>
                  <a:pt x="0" y="3958281"/>
                </a:lnTo>
                <a:lnTo>
                  <a:pt x="5982012" y="3958281"/>
                </a:lnTo>
                <a:lnTo>
                  <a:pt x="5982012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flipV="1">
            <a:off x="-1389681" y="-330424"/>
            <a:ext cx="5982013" cy="3958281"/>
          </a:xfrm>
          <a:custGeom>
            <a:avLst/>
            <a:gdLst/>
            <a:ahLst/>
            <a:cxnLst/>
            <a:rect l="l" t="t" r="r" b="b"/>
            <a:pathLst>
              <a:path w="5982013" h="3958281">
                <a:moveTo>
                  <a:pt x="0" y="3958281"/>
                </a:moveTo>
                <a:lnTo>
                  <a:pt x="5982013" y="3958281"/>
                </a:lnTo>
                <a:lnTo>
                  <a:pt x="5982013" y="0"/>
                </a:lnTo>
                <a:lnTo>
                  <a:pt x="0" y="0"/>
                </a:lnTo>
                <a:lnTo>
                  <a:pt x="0" y="3958281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20"/>
          <p:cNvSpPr txBox="1"/>
          <p:nvPr/>
        </p:nvSpPr>
        <p:spPr>
          <a:xfrm>
            <a:off x="2957372" y="1830567"/>
            <a:ext cx="12373256" cy="861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9"/>
              </a:lnSpc>
            </a:pPr>
            <a:r>
              <a:rPr lang="en-GB" sz="4278" b="1" dirty="0" smtClean="0">
                <a:solidFill>
                  <a:srgbClr val="064FB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Most Popular Vehicle Types.</a:t>
            </a:r>
            <a:endParaRPr lang="en-US" sz="4278" b="1" dirty="0">
              <a:solidFill>
                <a:srgbClr val="064FB8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818856" y="4393015"/>
            <a:ext cx="466542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Monitor Economic Indicators</a:t>
            </a:r>
          </a:p>
        </p:txBody>
      </p:sp>
      <p:sp>
        <p:nvSpPr>
          <p:cNvPr id="27" name="Freeform 27"/>
          <p:cNvSpPr/>
          <p:nvPr/>
        </p:nvSpPr>
        <p:spPr>
          <a:xfrm flipH="1">
            <a:off x="13511139" y="6708925"/>
            <a:ext cx="5982013" cy="3958281"/>
          </a:xfrm>
          <a:custGeom>
            <a:avLst/>
            <a:gdLst/>
            <a:ahLst/>
            <a:cxnLst/>
            <a:rect l="l" t="t" r="r" b="b"/>
            <a:pathLst>
              <a:path w="5982013" h="3958281">
                <a:moveTo>
                  <a:pt x="5982012" y="0"/>
                </a:moveTo>
                <a:lnTo>
                  <a:pt x="0" y="0"/>
                </a:lnTo>
                <a:lnTo>
                  <a:pt x="0" y="3958281"/>
                </a:lnTo>
                <a:lnTo>
                  <a:pt x="5982012" y="3958281"/>
                </a:lnTo>
                <a:lnTo>
                  <a:pt x="5982012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flipV="1">
            <a:off x="-1389681" y="-330424"/>
            <a:ext cx="5982013" cy="3958281"/>
          </a:xfrm>
          <a:custGeom>
            <a:avLst/>
            <a:gdLst/>
            <a:ahLst/>
            <a:cxnLst/>
            <a:rect l="l" t="t" r="r" b="b"/>
            <a:pathLst>
              <a:path w="5982013" h="3958281">
                <a:moveTo>
                  <a:pt x="0" y="3958281"/>
                </a:moveTo>
                <a:lnTo>
                  <a:pt x="5982013" y="3958281"/>
                </a:lnTo>
                <a:lnTo>
                  <a:pt x="5982013" y="0"/>
                </a:lnTo>
                <a:lnTo>
                  <a:pt x="0" y="0"/>
                </a:lnTo>
                <a:lnTo>
                  <a:pt x="0" y="3958281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388931"/>
              </p:ext>
            </p:extLst>
          </p:nvPr>
        </p:nvGraphicFramePr>
        <p:xfrm>
          <a:off x="5080000" y="3162300"/>
          <a:ext cx="8128000" cy="5138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91239535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70633313"/>
                    </a:ext>
                  </a:extLst>
                </a:gridCol>
              </a:tblGrid>
              <a:tr h="807720">
                <a:tc>
                  <a:txBody>
                    <a:bodyPr/>
                    <a:lstStyle/>
                    <a:p>
                      <a:pPr algn="ctr"/>
                      <a:r>
                        <a:rPr lang="en-GB" sz="3200" b="1" i="0" dirty="0" smtClean="0">
                          <a:latin typeface="Open Sauce" panose="020B0604020202020204" charset="0"/>
                          <a:ea typeface="Source Code Pro" panose="020B0309030403020204" pitchFamily="49" charset="0"/>
                        </a:rPr>
                        <a:t>Type</a:t>
                      </a:r>
                      <a:endParaRPr lang="en-IN" sz="3200" b="1" i="0" dirty="0">
                        <a:latin typeface="Open Sauce" panose="020B0604020202020204" charset="0"/>
                        <a:ea typeface="Source Code Pro" panose="020B0309030403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b="1" i="0" dirty="0" smtClean="0">
                          <a:latin typeface="Open Sauce" panose="020B0604020202020204" charset="0"/>
                          <a:ea typeface="Source Code Pro" panose="020B0309030403020204" pitchFamily="49" charset="0"/>
                        </a:rPr>
                        <a:t>Total Sales</a:t>
                      </a:r>
                      <a:endParaRPr lang="en-IN" sz="3200" b="1" i="0" dirty="0">
                        <a:latin typeface="Open Sauce" panose="020B0604020202020204" charset="0"/>
                        <a:ea typeface="Source Code Pro" panose="020B0309030403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4896118"/>
                  </a:ext>
                </a:extLst>
              </a:tr>
              <a:tr h="541367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</a:rPr>
                        <a:t>2W_Personal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</a:rPr>
                        <a:t>1796340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99737112"/>
                  </a:ext>
                </a:extLst>
              </a:tr>
              <a:tr h="541367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</a:rPr>
                        <a:t>3W_Shared_LowSpeed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</a:rPr>
                        <a:t>1408127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89873564"/>
                  </a:ext>
                </a:extLst>
              </a:tr>
              <a:tr h="541367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</a:rPr>
                        <a:t>4W_Personal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</a:rPr>
                        <a:t>130676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58482727"/>
                  </a:ext>
                </a:extLst>
              </a:tr>
              <a:tr h="541367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</a:rPr>
                        <a:t>3W_Goods_LowSpeed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</a:rPr>
                        <a:t>90656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68420646"/>
                  </a:ext>
                </a:extLst>
              </a:tr>
              <a:tr h="541367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</a:rPr>
                        <a:t>3W_Shared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</a:rPr>
                        <a:t>76132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01824678"/>
                  </a:ext>
                </a:extLst>
              </a:tr>
              <a:tr h="541367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</a:rPr>
                        <a:t>3W_Goods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</a:rPr>
                        <a:t>44974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33369734"/>
                  </a:ext>
                </a:extLst>
              </a:tr>
              <a:tr h="541367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</a:rPr>
                        <a:t>4W_Shared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</a:rPr>
                        <a:t>19099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93743740"/>
                  </a:ext>
                </a:extLst>
              </a:tr>
              <a:tr h="541367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</a:rPr>
                        <a:t>2W_Shared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</a:rPr>
                        <a:t>11765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73153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536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20"/>
          <p:cNvSpPr txBox="1"/>
          <p:nvPr/>
        </p:nvSpPr>
        <p:spPr>
          <a:xfrm>
            <a:off x="2957372" y="1830567"/>
            <a:ext cx="12373256" cy="861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9"/>
              </a:lnSpc>
            </a:pPr>
            <a:r>
              <a:rPr lang="en-GB" sz="4278" b="1" dirty="0" smtClean="0">
                <a:solidFill>
                  <a:srgbClr val="064FB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Year-wise </a:t>
            </a:r>
            <a:r>
              <a:rPr lang="en-GB" sz="4278" b="1" dirty="0">
                <a:solidFill>
                  <a:srgbClr val="064FB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sales</a:t>
            </a:r>
            <a:endParaRPr lang="en-US" sz="4278" b="1" dirty="0">
              <a:solidFill>
                <a:srgbClr val="064FB8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7" name="Freeform 27"/>
          <p:cNvSpPr/>
          <p:nvPr/>
        </p:nvSpPr>
        <p:spPr>
          <a:xfrm flipH="1">
            <a:off x="13511139" y="6708925"/>
            <a:ext cx="5982013" cy="3958281"/>
          </a:xfrm>
          <a:custGeom>
            <a:avLst/>
            <a:gdLst/>
            <a:ahLst/>
            <a:cxnLst/>
            <a:rect l="l" t="t" r="r" b="b"/>
            <a:pathLst>
              <a:path w="5982013" h="3958281">
                <a:moveTo>
                  <a:pt x="5982012" y="0"/>
                </a:moveTo>
                <a:lnTo>
                  <a:pt x="0" y="0"/>
                </a:lnTo>
                <a:lnTo>
                  <a:pt x="0" y="3958281"/>
                </a:lnTo>
                <a:lnTo>
                  <a:pt x="5982012" y="3958281"/>
                </a:lnTo>
                <a:lnTo>
                  <a:pt x="5982012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flipV="1">
            <a:off x="-1389681" y="-330424"/>
            <a:ext cx="5982013" cy="3958281"/>
          </a:xfrm>
          <a:custGeom>
            <a:avLst/>
            <a:gdLst/>
            <a:ahLst/>
            <a:cxnLst/>
            <a:rect l="l" t="t" r="r" b="b"/>
            <a:pathLst>
              <a:path w="5982013" h="3958281">
                <a:moveTo>
                  <a:pt x="0" y="3958281"/>
                </a:moveTo>
                <a:lnTo>
                  <a:pt x="5982013" y="3958281"/>
                </a:lnTo>
                <a:lnTo>
                  <a:pt x="5982013" y="0"/>
                </a:lnTo>
                <a:lnTo>
                  <a:pt x="0" y="0"/>
                </a:lnTo>
                <a:lnTo>
                  <a:pt x="0" y="3958281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913261"/>
              </p:ext>
            </p:extLst>
          </p:nvPr>
        </p:nvGraphicFramePr>
        <p:xfrm>
          <a:off x="5080000" y="2723330"/>
          <a:ext cx="8128000" cy="6762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91239535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70633313"/>
                    </a:ext>
                  </a:extLst>
                </a:gridCol>
              </a:tblGrid>
              <a:tr h="807720">
                <a:tc>
                  <a:txBody>
                    <a:bodyPr/>
                    <a:lstStyle/>
                    <a:p>
                      <a:pPr algn="ctr"/>
                      <a:r>
                        <a:rPr lang="en-GB" sz="3200" b="1" i="0" dirty="0" smtClean="0">
                          <a:latin typeface="Open Sauce" panose="020B0604020202020204" charset="0"/>
                          <a:ea typeface="Source Code Pro" panose="020B0309030403020204" pitchFamily="49" charset="0"/>
                        </a:rPr>
                        <a:t>Type</a:t>
                      </a:r>
                      <a:endParaRPr lang="en-IN" sz="3200" b="1" i="0" dirty="0">
                        <a:latin typeface="Open Sauce" panose="020B0604020202020204" charset="0"/>
                        <a:ea typeface="Source Code Pro" panose="020B0309030403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b="1" i="0" dirty="0" smtClean="0">
                          <a:latin typeface="Open Sauce" panose="020B0604020202020204" charset="0"/>
                          <a:ea typeface="Source Code Pro" panose="020B0309030403020204" pitchFamily="49" charset="0"/>
                        </a:rPr>
                        <a:t>Total Sales</a:t>
                      </a:r>
                      <a:endParaRPr lang="en-IN" sz="3200" b="1" i="0" dirty="0">
                        <a:latin typeface="Open Sauce" panose="020B0604020202020204" charset="0"/>
                        <a:ea typeface="Source Code Pro" panose="020B0309030403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4896118"/>
                  </a:ext>
                </a:extLst>
              </a:tr>
              <a:tr h="54136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  <a:cs typeface="+mn-cs"/>
                        </a:rPr>
                        <a:t>2023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  <a:cs typeface="+mn-cs"/>
                        </a:rPr>
                        <a:t>1525179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99737112"/>
                  </a:ext>
                </a:extLst>
              </a:tr>
              <a:tr h="54136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  <a:cs typeface="+mn-cs"/>
                        </a:rPr>
                        <a:t>2022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  <a:cs typeface="+mn-cs"/>
                        </a:rPr>
                        <a:t>1024723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04514540"/>
                  </a:ext>
                </a:extLst>
              </a:tr>
              <a:tr h="54136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  <a:cs typeface="+mn-cs"/>
                        </a:rPr>
                        <a:t>2021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  <a:cs typeface="+mn-cs"/>
                        </a:rPr>
                        <a:t>331498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1710163"/>
                  </a:ext>
                </a:extLst>
              </a:tr>
              <a:tr h="54136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  <a:cs typeface="+mn-cs"/>
                        </a:rPr>
                        <a:t>2019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  <a:cs typeface="+mn-cs"/>
                        </a:rPr>
                        <a:t>166819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31265147"/>
                  </a:ext>
                </a:extLst>
              </a:tr>
              <a:tr h="54136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  <a:cs typeface="+mn-cs"/>
                        </a:rPr>
                        <a:t>2024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  <a:cs typeface="+mn-cs"/>
                        </a:rPr>
                        <a:t>143182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54284539"/>
                  </a:ext>
                </a:extLst>
              </a:tr>
              <a:tr h="54136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  <a:cs typeface="+mn-cs"/>
                        </a:rPr>
                        <a:t>2018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  <a:cs typeface="+mn-cs"/>
                        </a:rPr>
                        <a:t>130254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11949787"/>
                  </a:ext>
                </a:extLst>
              </a:tr>
              <a:tr h="54136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  <a:cs typeface="+mn-cs"/>
                        </a:rPr>
                        <a:t>2020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  <a:cs typeface="+mn-cs"/>
                        </a:rPr>
                        <a:t>124684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65651835"/>
                  </a:ext>
                </a:extLst>
              </a:tr>
              <a:tr h="54136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  <a:cs typeface="+mn-cs"/>
                        </a:rPr>
                        <a:t>2017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  <a:cs typeface="+mn-cs"/>
                        </a:rPr>
                        <a:t>87420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02242597"/>
                  </a:ext>
                </a:extLst>
              </a:tr>
              <a:tr h="54136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  <a:cs typeface="+mn-cs"/>
                        </a:rPr>
                        <a:t>2016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  <a:cs typeface="+mn-cs"/>
                        </a:rPr>
                        <a:t>49855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39493906"/>
                  </a:ext>
                </a:extLst>
              </a:tr>
              <a:tr h="54136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  <a:cs typeface="+mn-cs"/>
                        </a:rPr>
                        <a:t>2015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  <a:cs typeface="+mn-cs"/>
                        </a:rPr>
                        <a:t>7805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65907246"/>
                  </a:ext>
                </a:extLst>
              </a:tr>
              <a:tr h="54136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000" b="0" i="0" u="none" strike="noStrike" kern="1200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  <a:cs typeface="+mn-cs"/>
                        </a:rPr>
                        <a:t>2014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Open Sauce" panose="020B0604020202020204" charset="0"/>
                          <a:ea typeface="Source Code Pro" panose="020B0309030403020204" pitchFamily="49" charset="0"/>
                          <a:cs typeface="+mn-cs"/>
                        </a:rPr>
                        <a:t>2392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1735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543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20"/>
          <p:cNvSpPr txBox="1"/>
          <p:nvPr/>
        </p:nvSpPr>
        <p:spPr>
          <a:xfrm>
            <a:off x="2957372" y="495300"/>
            <a:ext cx="12373256" cy="861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9"/>
              </a:lnSpc>
            </a:pPr>
            <a:r>
              <a:rPr lang="en-GB" sz="4278" b="1" dirty="0">
                <a:solidFill>
                  <a:srgbClr val="064FB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Querying the Database – EV Sales by State</a:t>
            </a:r>
            <a:endParaRPr lang="en-US" sz="4278" b="1" dirty="0">
              <a:solidFill>
                <a:srgbClr val="064FB8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818856" y="4393015"/>
            <a:ext cx="466542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Monitor Economic Indicators</a:t>
            </a:r>
          </a:p>
        </p:txBody>
      </p:sp>
      <p:sp>
        <p:nvSpPr>
          <p:cNvPr id="27" name="Freeform 27"/>
          <p:cNvSpPr/>
          <p:nvPr/>
        </p:nvSpPr>
        <p:spPr>
          <a:xfrm flipH="1">
            <a:off x="13511139" y="6708925"/>
            <a:ext cx="5982013" cy="3958281"/>
          </a:xfrm>
          <a:custGeom>
            <a:avLst/>
            <a:gdLst/>
            <a:ahLst/>
            <a:cxnLst/>
            <a:rect l="l" t="t" r="r" b="b"/>
            <a:pathLst>
              <a:path w="5982013" h="3958281">
                <a:moveTo>
                  <a:pt x="5982012" y="0"/>
                </a:moveTo>
                <a:lnTo>
                  <a:pt x="0" y="0"/>
                </a:lnTo>
                <a:lnTo>
                  <a:pt x="0" y="3958281"/>
                </a:lnTo>
                <a:lnTo>
                  <a:pt x="5982012" y="3958281"/>
                </a:lnTo>
                <a:lnTo>
                  <a:pt x="5982012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flipV="1">
            <a:off x="-1389681" y="-330424"/>
            <a:ext cx="5982013" cy="3958281"/>
          </a:xfrm>
          <a:custGeom>
            <a:avLst/>
            <a:gdLst/>
            <a:ahLst/>
            <a:cxnLst/>
            <a:rect l="l" t="t" r="r" b="b"/>
            <a:pathLst>
              <a:path w="5982013" h="3958281">
                <a:moveTo>
                  <a:pt x="0" y="3958281"/>
                </a:moveTo>
                <a:lnTo>
                  <a:pt x="5982013" y="3958281"/>
                </a:lnTo>
                <a:lnTo>
                  <a:pt x="5982013" y="0"/>
                </a:lnTo>
                <a:lnTo>
                  <a:pt x="0" y="0"/>
                </a:lnTo>
                <a:lnTo>
                  <a:pt x="0" y="3958281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TextBox 1"/>
          <p:cNvSpPr txBox="1"/>
          <p:nvPr/>
        </p:nvSpPr>
        <p:spPr>
          <a:xfrm>
            <a:off x="3352800" y="1562100"/>
            <a:ext cx="11430000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Source Code Pro" panose="020B0309030403020204" pitchFamily="49" charset="0"/>
                <a:ea typeface="Source Code Pro" panose="020B0309030403020204" pitchFamily="49" charset="0"/>
              </a:rPr>
              <a:t>1. Total Sales</a:t>
            </a:r>
          </a:p>
          <a:p>
            <a:endParaRPr lang="en-GB" b="1" dirty="0" smtClean="0"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r>
              <a:rPr lang="en-GB" b="1" dirty="0" smtClean="0">
                <a:latin typeface="Source Code Pro" panose="020B0309030403020204" pitchFamily="49" charset="0"/>
                <a:ea typeface="Source Code Pro" panose="020B0309030403020204" pitchFamily="49" charset="0"/>
              </a:rPr>
              <a:t>SELECT     </a:t>
            </a:r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SUM(</a:t>
            </a:r>
            <a:r>
              <a:rPr lang="en-GB" b="1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EV_Sales_Quantity</a:t>
            </a:r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) </a:t>
            </a:r>
            <a:endParaRPr lang="en-GB" b="1" dirty="0" smtClean="0"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r>
              <a:rPr lang="en-GB" b="1" dirty="0" smtClean="0">
                <a:latin typeface="Source Code Pro" panose="020B0309030403020204" pitchFamily="49" charset="0"/>
                <a:ea typeface="Source Code Pro" panose="020B0309030403020204" pitchFamily="49" charset="0"/>
              </a:rPr>
              <a:t>AS </a:t>
            </a:r>
            <a:r>
              <a:rPr lang="en-GB" b="1" dirty="0" err="1" smtClean="0">
                <a:latin typeface="Source Code Pro" panose="020B0309030403020204" pitchFamily="49" charset="0"/>
                <a:ea typeface="Source Code Pro" panose="020B0309030403020204" pitchFamily="49" charset="0"/>
              </a:rPr>
              <a:t>total_Sales</a:t>
            </a:r>
            <a:endParaRPr lang="en-GB" b="1" dirty="0" smtClean="0"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r>
              <a:rPr lang="en-GB" b="1" dirty="0" smtClean="0">
                <a:latin typeface="Source Code Pro" panose="020B0309030403020204" pitchFamily="49" charset="0"/>
                <a:ea typeface="Source Code Pro" panose="020B0309030403020204" pitchFamily="49" charset="0"/>
              </a:rPr>
              <a:t>FROM    </a:t>
            </a:r>
            <a:r>
              <a:rPr lang="en-GB" b="1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ev_sales</a:t>
            </a:r>
            <a:r>
              <a:rPr lang="en-GB" b="1" dirty="0" smtClean="0">
                <a:latin typeface="Source Code Pro" panose="020B0309030403020204" pitchFamily="49" charset="0"/>
                <a:ea typeface="Source Code Pro" panose="020B0309030403020204" pitchFamily="49" charset="0"/>
              </a:rPr>
              <a:t>;</a:t>
            </a:r>
          </a:p>
          <a:p>
            <a:endParaRPr lang="en-GB" b="1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endParaRPr lang="en-GB" b="1" dirty="0" smtClean="0"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r>
              <a:rPr lang="en-GB" b="1" dirty="0" smtClean="0">
                <a:latin typeface="Source Code Pro" panose="020B0309030403020204" pitchFamily="49" charset="0"/>
                <a:ea typeface="Source Code Pro" panose="020B0309030403020204" pitchFamily="49" charset="0"/>
              </a:rPr>
              <a:t>2. State </a:t>
            </a:r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Wise Sales</a:t>
            </a:r>
            <a:r>
              <a:rPr lang="en-GB" b="1" dirty="0" smtClean="0">
                <a:latin typeface="Source Code Pro" panose="020B0309030403020204" pitchFamily="49" charset="0"/>
                <a:ea typeface="Source Code Pro" panose="020B0309030403020204" pitchFamily="49" charset="0"/>
              </a:rPr>
              <a:t>:</a:t>
            </a:r>
          </a:p>
          <a:p>
            <a:endParaRPr lang="en-GB" b="1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pPr algn="just"/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SELECT </a:t>
            </a:r>
          </a:p>
          <a:p>
            <a:pPr algn="just"/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state, </a:t>
            </a:r>
          </a:p>
          <a:p>
            <a:pPr algn="just"/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SUM(</a:t>
            </a:r>
            <a:r>
              <a:rPr lang="en-GB" b="1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EV_Sales_Quantity</a:t>
            </a:r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) AS </a:t>
            </a:r>
            <a:r>
              <a:rPr lang="en-GB" b="1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state_wise_sales</a:t>
            </a:r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, </a:t>
            </a:r>
          </a:p>
          <a:p>
            <a:pPr algn="just"/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ROUND(</a:t>
            </a:r>
          </a:p>
          <a:p>
            <a:pPr algn="just"/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100.0 * SUM(</a:t>
            </a:r>
            <a:r>
              <a:rPr lang="en-GB" b="1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EV_Sales_Quantity</a:t>
            </a:r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) / SUM(</a:t>
            </a:r>
          </a:p>
          <a:p>
            <a:pPr algn="just"/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  SUM(</a:t>
            </a:r>
            <a:r>
              <a:rPr lang="en-GB" b="1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EV_Sales_Quantity</a:t>
            </a:r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)</a:t>
            </a:r>
          </a:p>
          <a:p>
            <a:pPr algn="just"/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) OVER (), </a:t>
            </a:r>
          </a:p>
          <a:p>
            <a:pPr algn="just"/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  2</a:t>
            </a:r>
          </a:p>
          <a:p>
            <a:pPr algn="just"/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) AS </a:t>
            </a:r>
            <a:r>
              <a:rPr lang="en-GB" b="1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percentage_contribution</a:t>
            </a:r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</a:t>
            </a:r>
          </a:p>
          <a:p>
            <a:pPr algn="just"/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FROM </a:t>
            </a:r>
          </a:p>
          <a:p>
            <a:pPr algn="just"/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</a:t>
            </a:r>
            <a:r>
              <a:rPr lang="en-GB" b="1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ev_sales</a:t>
            </a:r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</a:t>
            </a:r>
          </a:p>
          <a:p>
            <a:pPr algn="just"/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GROUP BY </a:t>
            </a:r>
          </a:p>
          <a:p>
            <a:pPr algn="just"/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state </a:t>
            </a:r>
          </a:p>
          <a:p>
            <a:pPr algn="just"/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ORDER BY </a:t>
            </a:r>
          </a:p>
          <a:p>
            <a:pPr algn="just"/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</a:t>
            </a:r>
            <a:r>
              <a:rPr lang="en-GB" b="1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state_wise_sales</a:t>
            </a:r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DESC;</a:t>
            </a:r>
          </a:p>
          <a:p>
            <a:endParaRPr lang="en-GB" b="1" dirty="0" smtClean="0"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endParaRPr lang="en-IN" b="1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2707" y="1756079"/>
            <a:ext cx="2590800" cy="8530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2706" y="3627857"/>
            <a:ext cx="4360693" cy="45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1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20"/>
          <p:cNvSpPr txBox="1"/>
          <p:nvPr/>
        </p:nvSpPr>
        <p:spPr>
          <a:xfrm>
            <a:off x="2957372" y="495300"/>
            <a:ext cx="12373256" cy="861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9"/>
              </a:lnSpc>
            </a:pPr>
            <a:r>
              <a:rPr lang="en-GB" sz="4278" b="1" dirty="0">
                <a:solidFill>
                  <a:srgbClr val="064FB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Querying the Database – EV Sales by State</a:t>
            </a:r>
            <a:endParaRPr lang="en-US" sz="4278" b="1" dirty="0">
              <a:solidFill>
                <a:srgbClr val="064FB8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818856" y="4393015"/>
            <a:ext cx="466542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Monitor Economic Indicators</a:t>
            </a:r>
          </a:p>
        </p:txBody>
      </p:sp>
      <p:sp>
        <p:nvSpPr>
          <p:cNvPr id="27" name="Freeform 27"/>
          <p:cNvSpPr/>
          <p:nvPr/>
        </p:nvSpPr>
        <p:spPr>
          <a:xfrm flipH="1">
            <a:off x="13511139" y="6708925"/>
            <a:ext cx="5982013" cy="3958281"/>
          </a:xfrm>
          <a:custGeom>
            <a:avLst/>
            <a:gdLst/>
            <a:ahLst/>
            <a:cxnLst/>
            <a:rect l="l" t="t" r="r" b="b"/>
            <a:pathLst>
              <a:path w="5982013" h="3958281">
                <a:moveTo>
                  <a:pt x="5982012" y="0"/>
                </a:moveTo>
                <a:lnTo>
                  <a:pt x="0" y="0"/>
                </a:lnTo>
                <a:lnTo>
                  <a:pt x="0" y="3958281"/>
                </a:lnTo>
                <a:lnTo>
                  <a:pt x="5982012" y="3958281"/>
                </a:lnTo>
                <a:lnTo>
                  <a:pt x="5982012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flipV="1">
            <a:off x="-1389681" y="-330424"/>
            <a:ext cx="5982013" cy="3958281"/>
          </a:xfrm>
          <a:custGeom>
            <a:avLst/>
            <a:gdLst/>
            <a:ahLst/>
            <a:cxnLst/>
            <a:rect l="l" t="t" r="r" b="b"/>
            <a:pathLst>
              <a:path w="5982013" h="3958281">
                <a:moveTo>
                  <a:pt x="0" y="3958281"/>
                </a:moveTo>
                <a:lnTo>
                  <a:pt x="5982013" y="3958281"/>
                </a:lnTo>
                <a:lnTo>
                  <a:pt x="5982013" y="0"/>
                </a:lnTo>
                <a:lnTo>
                  <a:pt x="0" y="0"/>
                </a:lnTo>
                <a:lnTo>
                  <a:pt x="0" y="3958281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TextBox 1"/>
          <p:cNvSpPr txBox="1"/>
          <p:nvPr/>
        </p:nvSpPr>
        <p:spPr>
          <a:xfrm>
            <a:off x="3352800" y="1562100"/>
            <a:ext cx="11430000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Source Code Pro" panose="020B0309030403020204" pitchFamily="49" charset="0"/>
                <a:ea typeface="Source Code Pro" panose="020B0309030403020204" pitchFamily="49" charset="0"/>
              </a:rPr>
              <a:t>3. Year-wise </a:t>
            </a:r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sales:</a:t>
            </a:r>
          </a:p>
          <a:p>
            <a:endParaRPr lang="en-GB" b="1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SELECT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YEAR(`Date`) AS </a:t>
            </a:r>
            <a:r>
              <a:rPr lang="en-GB" b="1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sales_year</a:t>
            </a:r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,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SUM(</a:t>
            </a:r>
            <a:r>
              <a:rPr lang="en-GB" b="1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EV_Sales_Quantity</a:t>
            </a:r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) AS </a:t>
            </a:r>
            <a:r>
              <a:rPr lang="en-GB" b="1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total_sales</a:t>
            </a:r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FROM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</a:t>
            </a:r>
            <a:r>
              <a:rPr lang="en-GB" b="1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ev_sales</a:t>
            </a:r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GROUP BY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</a:t>
            </a:r>
            <a:r>
              <a:rPr lang="en-GB" b="1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sales_year</a:t>
            </a:r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ORDER BY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SUM(</a:t>
            </a:r>
            <a:r>
              <a:rPr lang="en-GB" b="1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EV_Sales_Quantity</a:t>
            </a:r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) DESC</a:t>
            </a:r>
            <a:r>
              <a:rPr lang="en-GB" b="1" dirty="0" smtClean="0">
                <a:latin typeface="Source Code Pro" panose="020B0309030403020204" pitchFamily="49" charset="0"/>
                <a:ea typeface="Source Code Pro" panose="020B0309030403020204" pitchFamily="49" charset="0"/>
              </a:rPr>
              <a:t>;</a:t>
            </a:r>
          </a:p>
          <a:p>
            <a:endParaRPr lang="en-GB" b="1" dirty="0" smtClean="0"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endParaRPr lang="en-GB" b="1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4. </a:t>
            </a:r>
            <a:r>
              <a:rPr lang="en-GB" b="1" dirty="0" smtClean="0">
                <a:latin typeface="Source Code Pro" panose="020B0309030403020204" pitchFamily="49" charset="0"/>
                <a:ea typeface="Source Code Pro" panose="020B0309030403020204" pitchFamily="49" charset="0"/>
              </a:rPr>
              <a:t>Distribution </a:t>
            </a:r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of sales by vehicle class (2W, 3W, 4W</a:t>
            </a:r>
            <a:r>
              <a:rPr lang="en-GB" b="1" dirty="0" smtClean="0">
                <a:latin typeface="Source Code Pro" panose="020B0309030403020204" pitchFamily="49" charset="0"/>
                <a:ea typeface="Source Code Pro" panose="020B0309030403020204" pitchFamily="49" charset="0"/>
              </a:rPr>
              <a:t>):</a:t>
            </a:r>
          </a:p>
          <a:p>
            <a:endParaRPr lang="en-GB" b="1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SELECT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</a:t>
            </a:r>
            <a:r>
              <a:rPr lang="en-GB" b="1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Vehicle_Category</a:t>
            </a:r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,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SUM(</a:t>
            </a:r>
            <a:r>
              <a:rPr lang="en-GB" b="1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EV_Sales_Quantity</a:t>
            </a:r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) as 'Total Sales'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from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</a:t>
            </a:r>
            <a:r>
              <a:rPr lang="en-GB" b="1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ev_sales</a:t>
            </a:r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GROUP BY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</a:t>
            </a:r>
            <a:r>
              <a:rPr lang="en-GB" b="1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Vehicle_Category</a:t>
            </a:r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ORDER BY </a:t>
            </a:r>
          </a:p>
          <a:p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  SUM(</a:t>
            </a:r>
            <a:r>
              <a:rPr lang="en-GB" b="1" dirty="0" err="1">
                <a:latin typeface="Source Code Pro" panose="020B0309030403020204" pitchFamily="49" charset="0"/>
                <a:ea typeface="Source Code Pro" panose="020B0309030403020204" pitchFamily="49" charset="0"/>
              </a:rPr>
              <a:t>EV_Sales_Quantity</a:t>
            </a:r>
            <a:r>
              <a:rPr lang="en-GB" b="1" dirty="0">
                <a:latin typeface="Source Code Pro" panose="020B0309030403020204" pitchFamily="49" charset="0"/>
                <a:ea typeface="Source Code Pro" panose="020B0309030403020204" pitchFamily="49" charset="0"/>
              </a:rPr>
              <a:t>) DESC;</a:t>
            </a:r>
          </a:p>
          <a:p>
            <a:endParaRPr lang="en-IN" b="1" dirty="0">
              <a:latin typeface="Source Code Pro" panose="020B0309030403020204" pitchFamily="49" charset="0"/>
              <a:ea typeface="Source Code Pro" panose="020B030903040302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6011" y="1562100"/>
            <a:ext cx="2125989" cy="30849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6011" y="5676900"/>
            <a:ext cx="4554527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2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719</Words>
  <Application>Microsoft Office PowerPoint</Application>
  <PresentationFormat>Custom</PresentationFormat>
  <Paragraphs>263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Wingdings</vt:lpstr>
      <vt:lpstr>Open Sans</vt:lpstr>
      <vt:lpstr>Open Sauce</vt:lpstr>
      <vt:lpstr>Calibri</vt:lpstr>
      <vt:lpstr>Source Code Pro</vt:lpstr>
      <vt:lpstr>Open Sauce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Pro Gram</cp:lastModifiedBy>
  <cp:revision>16</cp:revision>
  <dcterms:created xsi:type="dcterms:W3CDTF">2006-08-16T00:00:00Z</dcterms:created>
  <dcterms:modified xsi:type="dcterms:W3CDTF">2025-04-17T14:17:27Z</dcterms:modified>
  <dc:identifier>DAGk5BnhIdk</dc:identifier>
</cp:coreProperties>
</file>